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9" r:id="rId4"/>
    <p:sldId id="258" r:id="rId5"/>
    <p:sldId id="350" r:id="rId6"/>
    <p:sldId id="351" r:id="rId7"/>
    <p:sldId id="354" r:id="rId8"/>
    <p:sldId id="353" r:id="rId9"/>
    <p:sldId id="261" r:id="rId10"/>
    <p:sldId id="309" r:id="rId11"/>
    <p:sldId id="310" r:id="rId12"/>
    <p:sldId id="311" r:id="rId13"/>
    <p:sldId id="312" r:id="rId14"/>
    <p:sldId id="265" r:id="rId15"/>
    <p:sldId id="317" r:id="rId16"/>
    <p:sldId id="319" r:id="rId17"/>
    <p:sldId id="321" r:id="rId18"/>
    <p:sldId id="322" r:id="rId19"/>
    <p:sldId id="270" r:id="rId20"/>
    <p:sldId id="325" r:id="rId21"/>
    <p:sldId id="324" r:id="rId22"/>
    <p:sldId id="326" r:id="rId23"/>
    <p:sldId id="327" r:id="rId24"/>
    <p:sldId id="328" r:id="rId25"/>
    <p:sldId id="329" r:id="rId26"/>
    <p:sldId id="330" r:id="rId27"/>
    <p:sldId id="332" r:id="rId28"/>
    <p:sldId id="291" r:id="rId29"/>
    <p:sldId id="334" r:id="rId30"/>
    <p:sldId id="358" r:id="rId31"/>
    <p:sldId id="333" r:id="rId32"/>
    <p:sldId id="337" r:id="rId33"/>
    <p:sldId id="357" r:id="rId34"/>
    <p:sldId id="339" r:id="rId35"/>
    <p:sldId id="341" r:id="rId36"/>
    <p:sldId id="343" r:id="rId37"/>
    <p:sldId id="355" r:id="rId38"/>
    <p:sldId id="356" r:id="rId39"/>
    <p:sldId id="303" r:id="rId40"/>
    <p:sldId id="349" r:id="rId41"/>
    <p:sldId id="348"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9655" autoAdjust="0"/>
  </p:normalViewPr>
  <p:slideViewPr>
    <p:cSldViewPr snapToGrid="0">
      <p:cViewPr varScale="1">
        <p:scale>
          <a:sx n="79" d="100"/>
          <a:sy n="79"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0ED18-2FCC-4095-8ACA-62A6DE46029B}" type="datetimeFigureOut">
              <a:rPr lang="fr-FR" smtClean="0"/>
              <a:t>24/05/2022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2F658-8304-4046-9E6D-459F930641D6}" type="slidenum">
              <a:rPr lang="fr-FR" smtClean="0"/>
              <a:t>‹N°›</a:t>
            </a:fld>
            <a:endParaRPr lang="fr-FR"/>
          </a:p>
        </p:txBody>
      </p:sp>
    </p:spTree>
    <p:extLst>
      <p:ext uri="{BB962C8B-B14F-4D97-AF65-F5344CB8AC3E}">
        <p14:creationId xmlns:p14="http://schemas.microsoft.com/office/powerpoint/2010/main" val="210023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392F658-8304-4046-9E6D-459F930641D6}" type="slidenum">
              <a:rPr lang="fr-FR" smtClean="0"/>
              <a:t>9</a:t>
            </a:fld>
            <a:endParaRPr lang="fr-FR"/>
          </a:p>
        </p:txBody>
      </p:sp>
    </p:spTree>
    <p:extLst>
      <p:ext uri="{BB962C8B-B14F-4D97-AF65-F5344CB8AC3E}">
        <p14:creationId xmlns:p14="http://schemas.microsoft.com/office/powerpoint/2010/main" val="192245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392F658-8304-4046-9E6D-459F930641D6}" type="slidenum">
              <a:rPr lang="fr-FR" smtClean="0"/>
              <a:t>11</a:t>
            </a:fld>
            <a:endParaRPr lang="fr-FR"/>
          </a:p>
        </p:txBody>
      </p:sp>
    </p:spTree>
    <p:extLst>
      <p:ext uri="{BB962C8B-B14F-4D97-AF65-F5344CB8AC3E}">
        <p14:creationId xmlns:p14="http://schemas.microsoft.com/office/powerpoint/2010/main" val="153834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392F658-8304-4046-9E6D-459F930641D6}" type="slidenum">
              <a:rPr lang="fr-FR" smtClean="0"/>
              <a:t>14</a:t>
            </a:fld>
            <a:endParaRPr lang="fr-FR"/>
          </a:p>
        </p:txBody>
      </p:sp>
    </p:spTree>
    <p:extLst>
      <p:ext uri="{BB962C8B-B14F-4D97-AF65-F5344CB8AC3E}">
        <p14:creationId xmlns:p14="http://schemas.microsoft.com/office/powerpoint/2010/main" val="36257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087C2-FE12-4E52-BB94-101C99A683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73AC51-ACCF-4294-935A-B20CEE059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48C8CF-92AC-4C7D-A9CB-F1191114A8DE}"/>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7549E38C-B683-474F-B781-20515104F4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7E676C-871B-4DD0-96E7-C3C0B70CAC51}"/>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61196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AA500-3225-41BB-9EC1-4F8072F5CFC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C31B3B-5C91-4A5D-92E8-ED106E45B7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585D87-5E71-4B33-B9A7-667C303CAD7F}"/>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E22A9D0A-4E9E-4A92-873A-0863539373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4E2BFB-A3D9-464E-A3EF-A7FB1F650798}"/>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35635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DBB5A9-A728-4FEE-9701-C342A89A44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0B5B7E-AEB3-4095-A7DD-CEA947D1050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FF0417-2B22-4B88-97DC-68A2C58C399C}"/>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2F7ECA5E-C8C8-445F-A7CF-5A1BABADD8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1AD027-C897-436D-82D3-2E3BD59E21B8}"/>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425985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2512C-BD67-4412-B51A-FB514CE74B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95DFC8-9D88-4C56-9EC9-AA34DAE514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83F48-5B77-4F32-B908-080BD2F8ECF0}"/>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5E8ECF38-EE5F-4C21-8D6C-CE0D3D233A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C5B74F-3251-4412-BAA7-8B71C480F57E}"/>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421392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7865B-D881-4C20-8980-FE24F721BB9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C0F87A8-88A0-4626-BDBB-3BF07C953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619D83-A5C8-409D-BDA0-64F49DEB10B5}"/>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21B1CA2A-266F-4135-982C-925F78590F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3D5B77-792B-4AF8-A229-7A9586A6C632}"/>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307199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E25EF-BBB3-44FD-89F7-6F68A03D9C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951D7B-C6D5-492E-80C3-A46895E45E6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46321F0-98C6-4886-9DED-7EC3C53AE02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A7E447F-9ADC-486A-89F4-CFB67722A518}"/>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6" name="Espace réservé du pied de page 5">
            <a:extLst>
              <a:ext uri="{FF2B5EF4-FFF2-40B4-BE49-F238E27FC236}">
                <a16:creationId xmlns:a16="http://schemas.microsoft.com/office/drawing/2014/main" id="{622E225E-7CCF-4704-88D9-367BE2484B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F30DBF-A41A-4696-9F98-0E59535821EE}"/>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223191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13A1D-4E0C-4C83-BCB4-C7C68B3BC3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2CBCA2-CFEC-48AC-BCE2-C263E1DC5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8E933D-B3C7-4C31-B2EB-5E22237E47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CA9BDE-D907-40CD-8A11-39B881588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0B48DA-282E-48B0-8606-A2ABC34241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E427931-4B59-417F-B2DE-6446C7D0EFBF}"/>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8" name="Espace réservé du pied de page 7">
            <a:extLst>
              <a:ext uri="{FF2B5EF4-FFF2-40B4-BE49-F238E27FC236}">
                <a16:creationId xmlns:a16="http://schemas.microsoft.com/office/drawing/2014/main" id="{FFAF962A-096B-4A76-A9CE-B2C1972FCF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A8046B-52F0-42F3-82BB-1F964521B0E4}"/>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359228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C9127-4E69-47FE-9D1F-C87710A4C6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43B60BA-3505-4293-A1DE-5E973EA3E79B}"/>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4" name="Espace réservé du pied de page 3">
            <a:extLst>
              <a:ext uri="{FF2B5EF4-FFF2-40B4-BE49-F238E27FC236}">
                <a16:creationId xmlns:a16="http://schemas.microsoft.com/office/drawing/2014/main" id="{4825F284-FB06-481D-8647-3B91B46B90F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F7FF35-FC9C-447E-A58C-7B1DF7DD5AE8}"/>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198305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80FCFF-D586-443C-A6FA-A56582EBCEF8}"/>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3" name="Espace réservé du pied de page 2">
            <a:extLst>
              <a:ext uri="{FF2B5EF4-FFF2-40B4-BE49-F238E27FC236}">
                <a16:creationId xmlns:a16="http://schemas.microsoft.com/office/drawing/2014/main" id="{5F65F6F2-2BC2-46E8-96D9-EE2604E9C7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365F243-9741-4DAF-91ED-FB9288C3D66E}"/>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424359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13C15-6C6E-4CBB-9840-DA526B27C0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7C1695-4D19-4DA9-B39A-2159CD24C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6532BF1-EDE1-4ED4-8528-905427DA5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2C51E8-64BE-4C6B-9262-3375E2377BF9}"/>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6" name="Espace réservé du pied de page 5">
            <a:extLst>
              <a:ext uri="{FF2B5EF4-FFF2-40B4-BE49-F238E27FC236}">
                <a16:creationId xmlns:a16="http://schemas.microsoft.com/office/drawing/2014/main" id="{57CCB873-A2A5-4600-90DB-135313AB96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CD55FC-1ED7-4725-9997-60F74A28C795}"/>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407575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95840-64EB-4335-9AEA-488AF17F93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CCF53A-E4C2-4EC5-8532-B8B0C463D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7A798C1-1C25-43CB-9449-73A263925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812DA6-453C-4E81-931B-8A30364A3712}"/>
              </a:ext>
            </a:extLst>
          </p:cNvPr>
          <p:cNvSpPr>
            <a:spLocks noGrp="1"/>
          </p:cNvSpPr>
          <p:nvPr>
            <p:ph type="dt" sz="half" idx="10"/>
          </p:nvPr>
        </p:nvSpPr>
        <p:spPr/>
        <p:txBody>
          <a:bodyPr/>
          <a:lstStyle/>
          <a:p>
            <a:fld id="{47D3A485-4683-44E7-9E7C-24D64BE9E62F}" type="datetimeFigureOut">
              <a:rPr lang="fr-FR" smtClean="0"/>
              <a:t>24/05/2022</a:t>
            </a:fld>
            <a:endParaRPr lang="fr-FR"/>
          </a:p>
        </p:txBody>
      </p:sp>
      <p:sp>
        <p:nvSpPr>
          <p:cNvPr id="6" name="Espace réservé du pied de page 5">
            <a:extLst>
              <a:ext uri="{FF2B5EF4-FFF2-40B4-BE49-F238E27FC236}">
                <a16:creationId xmlns:a16="http://schemas.microsoft.com/office/drawing/2014/main" id="{EABA4EDC-CC79-45EE-8487-09B1E2B26A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43B52B-3C7A-4944-BE40-CA45D3302327}"/>
              </a:ext>
            </a:extLst>
          </p:cNvPr>
          <p:cNvSpPr>
            <a:spLocks noGrp="1"/>
          </p:cNvSpPr>
          <p:nvPr>
            <p:ph type="sldNum" sz="quarter" idx="12"/>
          </p:nvPr>
        </p:nvSpPr>
        <p:spPr/>
        <p:txBody>
          <a:bodyPr/>
          <a:lstStyle/>
          <a:p>
            <a:fld id="{76894B2A-C0EA-461C-8A30-FBFDFD212323}" type="slidenum">
              <a:rPr lang="fr-FR" smtClean="0"/>
              <a:t>‹N°›</a:t>
            </a:fld>
            <a:endParaRPr lang="fr-FR"/>
          </a:p>
        </p:txBody>
      </p:sp>
    </p:spTree>
    <p:extLst>
      <p:ext uri="{BB962C8B-B14F-4D97-AF65-F5344CB8AC3E}">
        <p14:creationId xmlns:p14="http://schemas.microsoft.com/office/powerpoint/2010/main" val="22803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B28E4B-570B-4301-9CC0-401E03C44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50B924-4580-411C-A7AB-8DC6F2BCD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DA0F2C-3223-4468-82FE-8084402FC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3A485-4683-44E7-9E7C-24D64BE9E62F}" type="datetimeFigureOut">
              <a:rPr lang="fr-FR" smtClean="0"/>
              <a:t>24/05/2022</a:t>
            </a:fld>
            <a:endParaRPr lang="fr-FR"/>
          </a:p>
        </p:txBody>
      </p:sp>
      <p:sp>
        <p:nvSpPr>
          <p:cNvPr id="5" name="Espace réservé du pied de page 4">
            <a:extLst>
              <a:ext uri="{FF2B5EF4-FFF2-40B4-BE49-F238E27FC236}">
                <a16:creationId xmlns:a16="http://schemas.microsoft.com/office/drawing/2014/main" id="{0EAB7ECA-3374-4420-AEB1-28004D56E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8CBCBE-2BC7-4C5F-8ECD-73906A216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94B2A-C0EA-461C-8A30-FBFDFD212323}" type="slidenum">
              <a:rPr lang="fr-FR" smtClean="0"/>
              <a:t>‹N°›</a:t>
            </a:fld>
            <a:endParaRPr lang="fr-FR"/>
          </a:p>
        </p:txBody>
      </p:sp>
    </p:spTree>
    <p:extLst>
      <p:ext uri="{BB962C8B-B14F-4D97-AF65-F5344CB8AC3E}">
        <p14:creationId xmlns:p14="http://schemas.microsoft.com/office/powerpoint/2010/main" val="362457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atholique-nancy.fr/synode202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hyperlink" Target="http://www.catholique-nancy.fr/synode20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42DEB4B-C320-2B7F-6A83-0148269D8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37" y="1168761"/>
            <a:ext cx="6780700" cy="4339648"/>
          </a:xfrm>
          <a:prstGeom prst="rect">
            <a:avLst/>
          </a:prstGeom>
        </p:spPr>
      </p:pic>
      <p:sp>
        <p:nvSpPr>
          <p:cNvPr id="8" name="Organigramme : Carte perforée 7">
            <a:hlinkClick r:id="rId3" action="ppaction://hlinksldjump"/>
            <a:extLst>
              <a:ext uri="{FF2B5EF4-FFF2-40B4-BE49-F238E27FC236}">
                <a16:creationId xmlns:a16="http://schemas.microsoft.com/office/drawing/2014/main" id="{ACB79D68-1E22-F91C-8B84-150CA6BFD259}"/>
              </a:ext>
            </a:extLst>
          </p:cNvPr>
          <p:cNvSpPr/>
          <p:nvPr/>
        </p:nvSpPr>
        <p:spPr>
          <a:xfrm>
            <a:off x="7983414" y="4513385"/>
            <a:ext cx="4208585" cy="2344615"/>
          </a:xfrm>
          <a:prstGeom prst="flowChartPunchedCar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90817F1-C25F-B0DD-774A-A94D11261AFE}"/>
              </a:ext>
            </a:extLst>
          </p:cNvPr>
          <p:cNvSpPr txBox="1"/>
          <p:nvPr/>
        </p:nvSpPr>
        <p:spPr>
          <a:xfrm>
            <a:off x="8303783" y="4900862"/>
            <a:ext cx="3567846" cy="1569660"/>
          </a:xfrm>
          <a:prstGeom prst="rect">
            <a:avLst/>
          </a:prstGeom>
          <a:noFill/>
        </p:spPr>
        <p:txBody>
          <a:bodyPr wrap="square" rtlCol="0">
            <a:spAutoFit/>
          </a:bodyPr>
          <a:lstStyle/>
          <a:p>
            <a:pPr algn="ctr"/>
            <a:r>
              <a:rPr lang="fr-FR" sz="2400" i="1" dirty="0">
                <a:solidFill>
                  <a:srgbClr val="0070C0"/>
                </a:solidFill>
                <a:hlinkClick r:id="rId3" action="ppaction://hlinksldjump">
                  <a:extLst>
                    <a:ext uri="{A12FA001-AC4F-418D-AE19-62706E023703}">
                      <ahyp:hlinkClr xmlns:ahyp="http://schemas.microsoft.com/office/drawing/2018/hyperlinkcolor" val="tx"/>
                    </a:ext>
                  </a:extLst>
                </a:hlinkClick>
              </a:rPr>
              <a:t>Cliquez ici pour aller directement à la présentation de la synthèse du diocèse de Nancy</a:t>
            </a:r>
            <a:endParaRPr lang="fr-FR" sz="2400" i="1" dirty="0">
              <a:solidFill>
                <a:srgbClr val="0070C0"/>
              </a:solidFill>
            </a:endParaRPr>
          </a:p>
        </p:txBody>
      </p:sp>
    </p:spTree>
    <p:extLst>
      <p:ext uri="{BB962C8B-B14F-4D97-AF65-F5344CB8AC3E}">
        <p14:creationId xmlns:p14="http://schemas.microsoft.com/office/powerpoint/2010/main" val="192400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129050" y="516835"/>
            <a:ext cx="9917373" cy="503582"/>
          </a:xfrm>
        </p:spPr>
        <p:txBody>
          <a:bodyPr>
            <a:noAutofit/>
          </a:bodyPr>
          <a:lstStyle/>
          <a:p>
            <a:pPr algn="just"/>
            <a:r>
              <a:rPr lang="fr-FR" sz="2800" dirty="0"/>
              <a:t>Question 1 : Comment s’est déroulé le processus de consultation ?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876489" y="2151000"/>
            <a:ext cx="10656000" cy="2556000"/>
          </a:xfrm>
          <a:prstGeom prst="rect">
            <a:avLst/>
          </a:prstGeom>
          <a:noFill/>
        </p:spPr>
        <p:txBody>
          <a:bodyPr wrap="square" rtlCol="0">
            <a:spAutoFit/>
          </a:bodyPr>
          <a:lstStyle/>
          <a:p>
            <a:pPr algn="just"/>
            <a:r>
              <a:rPr lang="fr-FR" sz="3200" dirty="0"/>
              <a:t>La prolongation tardive de la phase de consultation n’a pas permis d’intégrer le maximum de rendez-vous diocésains dans la démarche et n’a pas modifié les agendas des paroisses, déjà sollicitées par une démarche locale de l’Assemblée Diocésaine Ordinaire.</a:t>
            </a:r>
          </a:p>
        </p:txBody>
      </p:sp>
      <p:pic>
        <p:nvPicPr>
          <p:cNvPr id="7" name="Image 6">
            <a:extLst>
              <a:ext uri="{FF2B5EF4-FFF2-40B4-BE49-F238E27FC236}">
                <a16:creationId xmlns:a16="http://schemas.microsoft.com/office/drawing/2014/main" id="{08042D32-F089-DE1E-1DF5-FD80BBD728FA}"/>
              </a:ext>
            </a:extLst>
          </p:cNvPr>
          <p:cNvPicPr>
            <a:picLocks noChangeAspect="1"/>
          </p:cNvPicPr>
          <p:nvPr/>
        </p:nvPicPr>
        <p:blipFill rotWithShape="1">
          <a:blip r:embed="rId2">
            <a:extLst>
              <a:ext uri="{28A0092B-C50C-407E-A947-70E740481C1C}">
                <a14:useLocalDpi xmlns:a14="http://schemas.microsoft.com/office/drawing/2010/main" val="0"/>
              </a:ext>
            </a:extLst>
          </a:blip>
          <a:srcRect r="9295"/>
          <a:stretch/>
        </p:blipFill>
        <p:spPr>
          <a:xfrm>
            <a:off x="1" y="0"/>
            <a:ext cx="2129050" cy="1502229"/>
          </a:xfrm>
          <a:prstGeom prst="rect">
            <a:avLst/>
          </a:prstGeom>
        </p:spPr>
      </p:pic>
    </p:spTree>
    <p:extLst>
      <p:ext uri="{BB962C8B-B14F-4D97-AF65-F5344CB8AC3E}">
        <p14:creationId xmlns:p14="http://schemas.microsoft.com/office/powerpoint/2010/main" val="289669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31247C7-E678-4C58-A265-E24AE08D6F0A}"/>
              </a:ext>
            </a:extLst>
          </p:cNvPr>
          <p:cNvSpPr txBox="1"/>
          <p:nvPr/>
        </p:nvSpPr>
        <p:spPr>
          <a:xfrm>
            <a:off x="1137313" y="2151727"/>
            <a:ext cx="9917373" cy="2554545"/>
          </a:xfrm>
          <a:prstGeom prst="rect">
            <a:avLst/>
          </a:prstGeom>
          <a:noFill/>
        </p:spPr>
        <p:txBody>
          <a:bodyPr wrap="square" rtlCol="0">
            <a:spAutoFit/>
          </a:bodyPr>
          <a:lstStyle/>
          <a:p>
            <a:pPr algn="just"/>
            <a:r>
              <a:rPr lang="fr-FR" sz="3200" dirty="0"/>
              <a:t>Deux sessions du Conseil Episcopal, </a:t>
            </a:r>
          </a:p>
          <a:p>
            <a:pPr algn="just"/>
            <a:r>
              <a:rPr lang="fr-FR" sz="3200" dirty="0"/>
              <a:t>la session des Laïcs En Mission Ecclésiale,</a:t>
            </a:r>
          </a:p>
          <a:p>
            <a:pPr algn="just"/>
            <a:r>
              <a:rPr lang="fr-FR" sz="3200" dirty="0"/>
              <a:t>la journée annuelle des Equipes d’Animation Pastorale,</a:t>
            </a:r>
          </a:p>
          <a:p>
            <a:pPr algn="just"/>
            <a:r>
              <a:rPr lang="fr-FR" sz="3200" dirty="0"/>
              <a:t>et la journée des Mouvements et Associations de Fidèles,</a:t>
            </a:r>
          </a:p>
          <a:p>
            <a:pPr algn="just"/>
            <a:r>
              <a:rPr lang="fr-FR" sz="3200" dirty="0"/>
              <a:t>ont intégré un temps de consultation.</a:t>
            </a:r>
          </a:p>
        </p:txBody>
      </p:sp>
      <p:pic>
        <p:nvPicPr>
          <p:cNvPr id="7" name="Image 6">
            <a:extLst>
              <a:ext uri="{FF2B5EF4-FFF2-40B4-BE49-F238E27FC236}">
                <a16:creationId xmlns:a16="http://schemas.microsoft.com/office/drawing/2014/main" id="{08042D32-F089-DE1E-1DF5-FD80BBD728FA}"/>
              </a:ext>
            </a:extLst>
          </p:cNvPr>
          <p:cNvPicPr>
            <a:picLocks noChangeAspect="1"/>
          </p:cNvPicPr>
          <p:nvPr/>
        </p:nvPicPr>
        <p:blipFill rotWithShape="1">
          <a:blip r:embed="rId3">
            <a:extLst>
              <a:ext uri="{28A0092B-C50C-407E-A947-70E740481C1C}">
                <a14:useLocalDpi xmlns:a14="http://schemas.microsoft.com/office/drawing/2010/main" val="0"/>
              </a:ext>
            </a:extLst>
          </a:blip>
          <a:srcRect r="9295"/>
          <a:stretch/>
        </p:blipFill>
        <p:spPr>
          <a:xfrm>
            <a:off x="1" y="0"/>
            <a:ext cx="2129050" cy="1502229"/>
          </a:xfrm>
          <a:prstGeom prst="rect">
            <a:avLst/>
          </a:prstGeom>
        </p:spPr>
      </p:pic>
      <p:sp>
        <p:nvSpPr>
          <p:cNvPr id="9" name="Titre 1">
            <a:extLst>
              <a:ext uri="{FF2B5EF4-FFF2-40B4-BE49-F238E27FC236}">
                <a16:creationId xmlns:a16="http://schemas.microsoft.com/office/drawing/2014/main" id="{769DD3A4-0808-B348-AA30-C7BE138B4769}"/>
              </a:ext>
            </a:extLst>
          </p:cNvPr>
          <p:cNvSpPr txBox="1">
            <a:spLocks/>
          </p:cNvSpPr>
          <p:nvPr/>
        </p:nvSpPr>
        <p:spPr>
          <a:xfrm>
            <a:off x="2129050" y="516835"/>
            <a:ext cx="9917373" cy="503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1 : Comment s’est déroulé le processus de consultation ? </a:t>
            </a:r>
            <a:endParaRPr lang="fr-FR" sz="2800" dirty="0"/>
          </a:p>
        </p:txBody>
      </p:sp>
    </p:spTree>
    <p:extLst>
      <p:ext uri="{BB962C8B-B14F-4D97-AF65-F5344CB8AC3E}">
        <p14:creationId xmlns:p14="http://schemas.microsoft.com/office/powerpoint/2010/main" val="142686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042D32-F089-DE1E-1DF5-FD80BBD728FA}"/>
              </a:ext>
            </a:extLst>
          </p:cNvPr>
          <p:cNvPicPr>
            <a:picLocks noChangeAspect="1"/>
          </p:cNvPicPr>
          <p:nvPr/>
        </p:nvPicPr>
        <p:blipFill rotWithShape="1">
          <a:blip r:embed="rId2">
            <a:extLst>
              <a:ext uri="{28A0092B-C50C-407E-A947-70E740481C1C}">
                <a14:useLocalDpi xmlns:a14="http://schemas.microsoft.com/office/drawing/2010/main" val="0"/>
              </a:ext>
            </a:extLst>
          </a:blip>
          <a:srcRect r="9295"/>
          <a:stretch/>
        </p:blipFill>
        <p:spPr>
          <a:xfrm>
            <a:off x="1" y="0"/>
            <a:ext cx="2129050" cy="1502229"/>
          </a:xfrm>
          <a:prstGeom prst="rect">
            <a:avLst/>
          </a:prstGeom>
        </p:spPr>
      </p:pic>
      <p:sp>
        <p:nvSpPr>
          <p:cNvPr id="9" name="Titre 1">
            <a:extLst>
              <a:ext uri="{FF2B5EF4-FFF2-40B4-BE49-F238E27FC236}">
                <a16:creationId xmlns:a16="http://schemas.microsoft.com/office/drawing/2014/main" id="{0279277D-EF66-987E-9460-67488D66BDE3}"/>
              </a:ext>
            </a:extLst>
          </p:cNvPr>
          <p:cNvSpPr txBox="1">
            <a:spLocks/>
          </p:cNvSpPr>
          <p:nvPr/>
        </p:nvSpPr>
        <p:spPr>
          <a:xfrm>
            <a:off x="2129050" y="516835"/>
            <a:ext cx="9917373" cy="503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1 : Comment s’est déroulé le processus de consultation ? </a:t>
            </a:r>
            <a:endParaRPr lang="fr-FR" sz="2800" dirty="0"/>
          </a:p>
        </p:txBody>
      </p:sp>
      <p:sp>
        <p:nvSpPr>
          <p:cNvPr id="12" name="ZoneTexte 11">
            <a:extLst>
              <a:ext uri="{FF2B5EF4-FFF2-40B4-BE49-F238E27FC236}">
                <a16:creationId xmlns:a16="http://schemas.microsoft.com/office/drawing/2014/main" id="{260E5F1D-7E69-3EEE-56B5-D3D52D81CD56}"/>
              </a:ext>
            </a:extLst>
          </p:cNvPr>
          <p:cNvSpPr txBox="1"/>
          <p:nvPr/>
        </p:nvSpPr>
        <p:spPr>
          <a:xfrm>
            <a:off x="768000" y="1816850"/>
            <a:ext cx="10656000" cy="4708981"/>
          </a:xfrm>
          <a:prstGeom prst="rect">
            <a:avLst/>
          </a:prstGeom>
          <a:noFill/>
        </p:spPr>
        <p:txBody>
          <a:bodyPr wrap="square" rtlCol="0">
            <a:spAutoFit/>
          </a:bodyPr>
          <a:lstStyle/>
          <a:p>
            <a:pPr algn="just"/>
            <a:r>
              <a:rPr lang="fr-FR" sz="2500" dirty="0"/>
              <a:t>23 contributions ont été recueillies puis envoyées par les paroisses elles-mêmes</a:t>
            </a:r>
          </a:p>
          <a:p>
            <a:pPr algn="just"/>
            <a:r>
              <a:rPr lang="fr-FR" sz="2500" dirty="0"/>
              <a:t>15 ont été envoyées directement par des groupes de partage de la Parole (dont les groupes de lecture de S. Jean), des équipes liturgiques, des groupes informels</a:t>
            </a:r>
          </a:p>
          <a:p>
            <a:pPr algn="just"/>
            <a:r>
              <a:rPr lang="fr-FR" sz="2500" dirty="0"/>
              <a:t>5 contributions de groupes de jeunes</a:t>
            </a:r>
          </a:p>
          <a:p>
            <a:pPr algn="just"/>
            <a:r>
              <a:rPr lang="fr-FR" sz="2500" dirty="0"/>
              <a:t>1 triple contribution de la Pastorale de la Santé (l’équipe diocésaine, le Service de l’Évangile auprès des Malades, la Pastorale des Personnes Handicapées)</a:t>
            </a:r>
          </a:p>
          <a:p>
            <a:pPr algn="just"/>
            <a:r>
              <a:rPr lang="fr-FR" sz="2500" dirty="0"/>
              <a:t>1 du service Solidarité et Diaconie</a:t>
            </a:r>
          </a:p>
          <a:p>
            <a:pPr algn="just"/>
            <a:r>
              <a:rPr lang="fr-FR" sz="2500" dirty="0"/>
              <a:t>1 du service diocésain de la formation spirituelle</a:t>
            </a:r>
          </a:p>
          <a:p>
            <a:pPr algn="just"/>
            <a:r>
              <a:rPr lang="fr-FR" sz="2500" dirty="0"/>
              <a:t>1 de l’équipe diocésaine homosexualité et vie chrétienne</a:t>
            </a:r>
          </a:p>
          <a:p>
            <a:pPr algn="just"/>
            <a:r>
              <a:rPr lang="fr-FR" sz="2500" dirty="0"/>
              <a:t>23 de groupes de prière, fraternités, mouvements (en particulier le </a:t>
            </a:r>
            <a:r>
              <a:rPr lang="fr-FR" sz="2500" dirty="0" err="1"/>
              <a:t>MCR</a:t>
            </a:r>
            <a:r>
              <a:rPr lang="fr-FR" sz="2500" dirty="0"/>
              <a:t>), etc. </a:t>
            </a:r>
          </a:p>
          <a:p>
            <a:pPr algn="just"/>
            <a:r>
              <a:rPr lang="fr-FR" sz="2500" dirty="0"/>
              <a:t>14 contributions individuelles</a:t>
            </a:r>
          </a:p>
          <a:p>
            <a:pPr algn="just"/>
            <a:r>
              <a:rPr lang="fr-FR" sz="2500" dirty="0"/>
              <a:t>2 contributions nationales de mouvement transmises par un relais diocésain</a:t>
            </a:r>
          </a:p>
        </p:txBody>
      </p:sp>
    </p:spTree>
    <p:extLst>
      <p:ext uri="{BB962C8B-B14F-4D97-AF65-F5344CB8AC3E}">
        <p14:creationId xmlns:p14="http://schemas.microsoft.com/office/powerpoint/2010/main" val="340296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042D32-F089-DE1E-1DF5-FD80BBD728FA}"/>
              </a:ext>
            </a:extLst>
          </p:cNvPr>
          <p:cNvPicPr>
            <a:picLocks noChangeAspect="1"/>
          </p:cNvPicPr>
          <p:nvPr/>
        </p:nvPicPr>
        <p:blipFill rotWithShape="1">
          <a:blip r:embed="rId2">
            <a:extLst>
              <a:ext uri="{28A0092B-C50C-407E-A947-70E740481C1C}">
                <a14:useLocalDpi xmlns:a14="http://schemas.microsoft.com/office/drawing/2010/main" val="0"/>
              </a:ext>
            </a:extLst>
          </a:blip>
          <a:srcRect r="9295"/>
          <a:stretch/>
        </p:blipFill>
        <p:spPr>
          <a:xfrm>
            <a:off x="1" y="0"/>
            <a:ext cx="2129050" cy="1502229"/>
          </a:xfrm>
          <a:prstGeom prst="rect">
            <a:avLst/>
          </a:prstGeom>
        </p:spPr>
      </p:pic>
      <p:sp>
        <p:nvSpPr>
          <p:cNvPr id="6" name="ZoneTexte 5">
            <a:extLst>
              <a:ext uri="{FF2B5EF4-FFF2-40B4-BE49-F238E27FC236}">
                <a16:creationId xmlns:a16="http://schemas.microsoft.com/office/drawing/2014/main" id="{DEA654FF-CFB2-016F-28E1-B244A5772414}"/>
              </a:ext>
            </a:extLst>
          </p:cNvPr>
          <p:cNvSpPr txBox="1"/>
          <p:nvPr/>
        </p:nvSpPr>
        <p:spPr>
          <a:xfrm>
            <a:off x="767998" y="5230244"/>
            <a:ext cx="10656000" cy="1077218"/>
          </a:xfrm>
          <a:prstGeom prst="rect">
            <a:avLst/>
          </a:prstGeom>
          <a:noFill/>
        </p:spPr>
        <p:txBody>
          <a:bodyPr wrap="square" rtlCol="0">
            <a:spAutoFit/>
          </a:bodyPr>
          <a:lstStyle/>
          <a:p>
            <a:pPr algn="just"/>
            <a:r>
              <a:rPr lang="fr-FR" sz="3200" dirty="0"/>
              <a:t>A l’image du diocèse, elles en reflètent la diversité mais aussi les clivages.</a:t>
            </a:r>
          </a:p>
        </p:txBody>
      </p:sp>
      <p:pic>
        <p:nvPicPr>
          <p:cNvPr id="4" name="Image 3" descr="Une image contenant texte&#10;&#10;Description générée automatiquement">
            <a:extLst>
              <a:ext uri="{FF2B5EF4-FFF2-40B4-BE49-F238E27FC236}">
                <a16:creationId xmlns:a16="http://schemas.microsoft.com/office/drawing/2014/main" id="{616B3959-CA4F-B09E-686F-1F48C7869D52}"/>
              </a:ext>
            </a:extLst>
          </p:cNvPr>
          <p:cNvPicPr>
            <a:picLocks noChangeAspect="1"/>
          </p:cNvPicPr>
          <p:nvPr/>
        </p:nvPicPr>
        <p:blipFill rotWithShape="1">
          <a:blip r:embed="rId3">
            <a:extLst>
              <a:ext uri="{28A0092B-C50C-407E-A947-70E740481C1C}">
                <a14:useLocalDpi xmlns:a14="http://schemas.microsoft.com/office/drawing/2010/main" val="0"/>
              </a:ext>
            </a:extLst>
          </a:blip>
          <a:srcRect l="4154" r="2846" b="5436"/>
          <a:stretch/>
        </p:blipFill>
        <p:spPr>
          <a:xfrm>
            <a:off x="3072659" y="1502229"/>
            <a:ext cx="6046677" cy="3458459"/>
          </a:xfrm>
          <a:prstGeom prst="rect">
            <a:avLst/>
          </a:prstGeom>
        </p:spPr>
      </p:pic>
      <p:sp>
        <p:nvSpPr>
          <p:cNvPr id="9" name="Titre 1">
            <a:extLst>
              <a:ext uri="{FF2B5EF4-FFF2-40B4-BE49-F238E27FC236}">
                <a16:creationId xmlns:a16="http://schemas.microsoft.com/office/drawing/2014/main" id="{109B1DDB-FB60-1190-537F-D60D215BB6D1}"/>
              </a:ext>
            </a:extLst>
          </p:cNvPr>
          <p:cNvSpPr txBox="1">
            <a:spLocks/>
          </p:cNvSpPr>
          <p:nvPr/>
        </p:nvSpPr>
        <p:spPr>
          <a:xfrm>
            <a:off x="2129050" y="516835"/>
            <a:ext cx="9917373" cy="503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1 : Comment s’est déroulé le processus de consultation ? </a:t>
            </a:r>
            <a:endParaRPr lang="fr-FR" sz="2800" dirty="0"/>
          </a:p>
        </p:txBody>
      </p:sp>
    </p:spTree>
    <p:extLst>
      <p:ext uri="{BB962C8B-B14F-4D97-AF65-F5344CB8AC3E}">
        <p14:creationId xmlns:p14="http://schemas.microsoft.com/office/powerpoint/2010/main" val="45565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lusieurs&#10;&#10;Description générée automatiquement">
            <a:extLst>
              <a:ext uri="{FF2B5EF4-FFF2-40B4-BE49-F238E27FC236}">
                <a16:creationId xmlns:a16="http://schemas.microsoft.com/office/drawing/2014/main" id="{4D9AE568-7B6C-D4B7-A3AE-AC5FB5159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477714" y="2495697"/>
            <a:ext cx="11236571" cy="1866606"/>
          </a:xfrm>
        </p:spPr>
        <p:txBody>
          <a:bodyPr>
            <a:normAutofit/>
          </a:bodyPr>
          <a:lstStyle/>
          <a:p>
            <a:r>
              <a:rPr lang="fr-FR" sz="4000" dirty="0"/>
              <a:t>Question 2 : </a:t>
            </a:r>
            <a:br>
              <a:rPr lang="fr-FR" sz="4000" dirty="0"/>
            </a:br>
            <a:r>
              <a:rPr lang="fr-FR" sz="4000" dirty="0"/>
              <a:t>Quelle expérience de la </a:t>
            </a:r>
            <a:r>
              <a:rPr lang="fr-FR" sz="4000" dirty="0" err="1"/>
              <a:t>synodalité</a:t>
            </a:r>
            <a:r>
              <a:rPr lang="fr-FR" sz="4000" dirty="0"/>
              <a:t> a été vécue au cours de cette phase préparatoire ?</a:t>
            </a:r>
          </a:p>
        </p:txBody>
      </p:sp>
      <p:pic>
        <p:nvPicPr>
          <p:cNvPr id="6" name="Image 5">
            <a:extLst>
              <a:ext uri="{FF2B5EF4-FFF2-40B4-BE49-F238E27FC236}">
                <a16:creationId xmlns:a16="http://schemas.microsoft.com/office/drawing/2014/main" id="{61AC2FE2-52EE-5594-97A0-2FF6D7A1E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41679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296884" y="450377"/>
            <a:ext cx="9144000" cy="861759"/>
          </a:xfrm>
        </p:spPr>
        <p:txBody>
          <a:bodyPr>
            <a:noAutofit/>
          </a:bodyPr>
          <a:lstStyle/>
          <a:p>
            <a:pPr algn="just"/>
            <a:r>
              <a:rPr lang="fr-FR" sz="2800" dirty="0"/>
              <a:t>Question 2 : Quelle expérience de la synodalité a été vécue au cours de cette phase préparatoire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33049"/>
            <a:ext cx="10656000" cy="2800767"/>
          </a:xfrm>
          <a:prstGeom prst="rect">
            <a:avLst/>
          </a:prstGeom>
          <a:noFill/>
        </p:spPr>
        <p:txBody>
          <a:bodyPr wrap="square" rtlCol="0">
            <a:spAutoFit/>
          </a:bodyPr>
          <a:lstStyle/>
          <a:p>
            <a:pPr algn="just"/>
            <a:r>
              <a:rPr lang="fr-FR" sz="3200" dirty="0"/>
              <a:t>L’expérience synodale s’est effectuée dans un </a:t>
            </a:r>
            <a:r>
              <a:rPr lang="fr-FR" sz="3200" b="1" dirty="0">
                <a:solidFill>
                  <a:srgbClr val="0070C0"/>
                </a:solidFill>
              </a:rPr>
              <a:t>contexte</a:t>
            </a:r>
            <a:r>
              <a:rPr lang="fr-FR" sz="3200" dirty="0"/>
              <a:t> marqué par: </a:t>
            </a:r>
          </a:p>
          <a:p>
            <a:pPr algn="just"/>
            <a:endParaRPr lang="fr-FR" sz="1400" dirty="0"/>
          </a:p>
          <a:p>
            <a:pPr marL="285750" indent="-285750" algn="just">
              <a:buFontTx/>
              <a:buChar char="-"/>
            </a:pPr>
            <a:r>
              <a:rPr lang="fr-FR" sz="3200" dirty="0"/>
              <a:t>une certaine inertie ;</a:t>
            </a:r>
          </a:p>
          <a:p>
            <a:pPr marL="285750" indent="-285750" algn="just">
              <a:buFontTx/>
              <a:buChar char="-"/>
            </a:pPr>
            <a:r>
              <a:rPr lang="fr-FR" sz="3200" dirty="0"/>
              <a:t>une certaine attente ;</a:t>
            </a:r>
          </a:p>
          <a:p>
            <a:pPr marL="285750" indent="-285750" algn="just">
              <a:buFontTx/>
              <a:buChar char="-"/>
            </a:pPr>
            <a:r>
              <a:rPr lang="fr-FR" sz="3200" dirty="0"/>
              <a:t>une certaine réserve à l’égard de la démarche.</a:t>
            </a:r>
          </a:p>
        </p:txBody>
      </p:sp>
      <p:pic>
        <p:nvPicPr>
          <p:cNvPr id="6" name="Image 5">
            <a:extLst>
              <a:ext uri="{FF2B5EF4-FFF2-40B4-BE49-F238E27FC236}">
                <a16:creationId xmlns:a16="http://schemas.microsoft.com/office/drawing/2014/main" id="{C7DCEB05-1DCD-75CF-66DF-D6D45B46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377195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296884" y="450377"/>
            <a:ext cx="9144000" cy="861759"/>
          </a:xfrm>
        </p:spPr>
        <p:txBody>
          <a:bodyPr>
            <a:noAutofit/>
          </a:bodyPr>
          <a:lstStyle/>
          <a:p>
            <a:pPr algn="just"/>
            <a:r>
              <a:rPr lang="fr-FR" sz="2800" dirty="0"/>
              <a:t>Question 2 : Quelle expérience de la synodalité a été vécue au cours de cette phase préparatoire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44170"/>
            <a:ext cx="10656000" cy="1569660"/>
          </a:xfrm>
          <a:prstGeom prst="rect">
            <a:avLst/>
          </a:prstGeom>
          <a:noFill/>
        </p:spPr>
        <p:txBody>
          <a:bodyPr wrap="square" rtlCol="0">
            <a:spAutoFit/>
          </a:bodyPr>
          <a:lstStyle/>
          <a:p>
            <a:pPr algn="just"/>
            <a:r>
              <a:rPr lang="fr-FR" sz="3200" b="1" dirty="0">
                <a:solidFill>
                  <a:srgbClr val="0070C0"/>
                </a:solidFill>
              </a:rPr>
              <a:t>L’écoute</a:t>
            </a:r>
            <a:r>
              <a:rPr lang="fr-FR" sz="3200" dirty="0"/>
              <a:t> a paru primordiale, à la fois comme disposition spirituelle, pastorale, communicationnelle, décisionnelle. </a:t>
            </a:r>
          </a:p>
          <a:p>
            <a:pPr algn="just"/>
            <a:r>
              <a:rPr lang="fr-FR" sz="3200" i="1" dirty="0"/>
              <a:t>« Construire une Église de l'écoute et du service »</a:t>
            </a:r>
            <a:r>
              <a:rPr lang="fr-FR" sz="3200" dirty="0"/>
              <a:t>.</a:t>
            </a:r>
            <a:endParaRPr lang="fr-FR" sz="3200" i="1" dirty="0"/>
          </a:p>
        </p:txBody>
      </p:sp>
      <p:pic>
        <p:nvPicPr>
          <p:cNvPr id="6" name="Image 5">
            <a:extLst>
              <a:ext uri="{FF2B5EF4-FFF2-40B4-BE49-F238E27FC236}">
                <a16:creationId xmlns:a16="http://schemas.microsoft.com/office/drawing/2014/main" id="{C7DCEB05-1DCD-75CF-66DF-D6D45B46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282794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296884" y="450377"/>
            <a:ext cx="9144000" cy="861759"/>
          </a:xfrm>
        </p:spPr>
        <p:txBody>
          <a:bodyPr>
            <a:noAutofit/>
          </a:bodyPr>
          <a:lstStyle/>
          <a:p>
            <a:pPr algn="just"/>
            <a:r>
              <a:rPr lang="fr-FR" sz="2800" dirty="0"/>
              <a:t>Question 2 : Quelle expérience de la synodalité a été vécue au cours de cette phase préparatoire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44170"/>
            <a:ext cx="10656000" cy="1569660"/>
          </a:xfrm>
          <a:prstGeom prst="rect">
            <a:avLst/>
          </a:prstGeom>
          <a:noFill/>
        </p:spPr>
        <p:txBody>
          <a:bodyPr wrap="square" rtlCol="0">
            <a:spAutoFit/>
          </a:bodyPr>
          <a:lstStyle/>
          <a:p>
            <a:pPr algn="just"/>
            <a:r>
              <a:rPr lang="fr-FR" sz="3200" dirty="0"/>
              <a:t>Même si les rencontres n’ont pas toujours permis à tous d’écouter la </a:t>
            </a:r>
            <a:r>
              <a:rPr lang="fr-FR" sz="3200" b="1" dirty="0">
                <a:solidFill>
                  <a:srgbClr val="0070C0"/>
                </a:solidFill>
              </a:rPr>
              <a:t>parole</a:t>
            </a:r>
            <a:r>
              <a:rPr lang="fr-FR" sz="3200" dirty="0"/>
              <a:t> de chacun, la possibilité de donner la parole a suscité de la joie : </a:t>
            </a:r>
            <a:r>
              <a:rPr lang="fr-FR" sz="3200" i="1" dirty="0"/>
              <a:t>« ça fait du bien… »</a:t>
            </a:r>
          </a:p>
        </p:txBody>
      </p:sp>
      <p:pic>
        <p:nvPicPr>
          <p:cNvPr id="6" name="Image 5">
            <a:extLst>
              <a:ext uri="{FF2B5EF4-FFF2-40B4-BE49-F238E27FC236}">
                <a16:creationId xmlns:a16="http://schemas.microsoft.com/office/drawing/2014/main" id="{C7DCEB05-1DCD-75CF-66DF-D6D45B46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87765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296884" y="450377"/>
            <a:ext cx="9144000" cy="861759"/>
          </a:xfrm>
        </p:spPr>
        <p:txBody>
          <a:bodyPr>
            <a:noAutofit/>
          </a:bodyPr>
          <a:lstStyle/>
          <a:p>
            <a:pPr algn="just"/>
            <a:r>
              <a:rPr lang="fr-FR" sz="2800" dirty="0"/>
              <a:t>Question 2 : Quelle expérience de la synodalité a été vécue au cours de cette phase préparatoire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57921"/>
            <a:ext cx="10656000" cy="1077218"/>
          </a:xfrm>
          <a:prstGeom prst="rect">
            <a:avLst/>
          </a:prstGeom>
          <a:noFill/>
        </p:spPr>
        <p:txBody>
          <a:bodyPr wrap="square" rtlCol="0">
            <a:spAutoFit/>
          </a:bodyPr>
          <a:lstStyle/>
          <a:p>
            <a:pPr algn="just"/>
            <a:r>
              <a:rPr lang="fr-FR" sz="3200" dirty="0"/>
              <a:t>Dans les contributions, la </a:t>
            </a:r>
            <a:r>
              <a:rPr lang="fr-FR" sz="3200" b="1" dirty="0">
                <a:solidFill>
                  <a:srgbClr val="0070C0"/>
                </a:solidFill>
              </a:rPr>
              <a:t>joie</a:t>
            </a:r>
            <a:r>
              <a:rPr lang="fr-FR" sz="3200" dirty="0"/>
              <a:t> de se retrouver s’est souvent exprimée, même si elle s’accompagne de regrets.</a:t>
            </a:r>
            <a:endParaRPr lang="fr-FR" sz="3200" i="1" dirty="0"/>
          </a:p>
        </p:txBody>
      </p:sp>
      <p:pic>
        <p:nvPicPr>
          <p:cNvPr id="6" name="Image 5">
            <a:extLst>
              <a:ext uri="{FF2B5EF4-FFF2-40B4-BE49-F238E27FC236}">
                <a16:creationId xmlns:a16="http://schemas.microsoft.com/office/drawing/2014/main" id="{C7DCEB05-1DCD-75CF-66DF-D6D45B46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2299396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ECA8108-B1FF-C1B9-C780-44FE7B1E4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1219200" y="2544449"/>
            <a:ext cx="9753600" cy="1769101"/>
          </a:xfrm>
        </p:spPr>
        <p:txBody>
          <a:bodyPr>
            <a:noAutofit/>
          </a:bodyPr>
          <a:lstStyle/>
          <a:p>
            <a:r>
              <a:rPr lang="fr-FR" sz="4000" dirty="0"/>
              <a:t>Question 3 : </a:t>
            </a:r>
            <a:br>
              <a:rPr lang="fr-FR" sz="4000" dirty="0"/>
            </a:br>
            <a:r>
              <a:rPr lang="fr-FR" sz="4000" dirty="0"/>
              <a:t>Ce qui ressort de manière significative et diverse des contributions.</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46850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54B9D8-6893-453F-9ACE-068B6B290E89}"/>
              </a:ext>
            </a:extLst>
          </p:cNvPr>
          <p:cNvSpPr txBox="1"/>
          <p:nvPr/>
        </p:nvSpPr>
        <p:spPr>
          <a:xfrm>
            <a:off x="768000" y="1747998"/>
            <a:ext cx="10656000" cy="4370427"/>
          </a:xfrm>
          <a:prstGeom prst="rect">
            <a:avLst/>
          </a:prstGeom>
          <a:noFill/>
        </p:spPr>
        <p:txBody>
          <a:bodyPr wrap="square" rtlCol="0">
            <a:spAutoFit/>
          </a:bodyPr>
          <a:lstStyle/>
          <a:p>
            <a:pPr algn="just"/>
            <a:r>
              <a:rPr lang="fr-FR" sz="3200" dirty="0"/>
              <a:t>La prochaine Assemblée du Synode des Évêques, qui se tiendra à Rome en octobre 2023, portera sur la synodalité dans l’Église.</a:t>
            </a:r>
          </a:p>
          <a:p>
            <a:pPr algn="just"/>
            <a:endParaRPr lang="fr-FR" sz="3200" dirty="0"/>
          </a:p>
          <a:p>
            <a:pPr algn="just"/>
            <a:endParaRPr lang="fr-FR" sz="5400" dirty="0"/>
          </a:p>
          <a:p>
            <a:pPr algn="just"/>
            <a:endParaRPr lang="fr-FR" sz="3200" dirty="0"/>
          </a:p>
          <a:p>
            <a:pPr algn="just"/>
            <a:endParaRPr lang="fr-FR" sz="3200" dirty="0"/>
          </a:p>
          <a:p>
            <a:pPr algn="just"/>
            <a:r>
              <a:rPr lang="fr-FR" sz="3200" dirty="0"/>
              <a:t>La synodalité, c’est une façon de vivre en Église qui implique le plus grand nombre dans sa conduite et son animation. </a:t>
            </a:r>
          </a:p>
        </p:txBody>
      </p:sp>
      <p:pic>
        <p:nvPicPr>
          <p:cNvPr id="5" name="Image 4">
            <a:extLst>
              <a:ext uri="{FF2B5EF4-FFF2-40B4-BE49-F238E27FC236}">
                <a16:creationId xmlns:a16="http://schemas.microsoft.com/office/drawing/2014/main" id="{15D59B90-589C-D2D3-59E0-D6ED3016A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6" name="Image 5" descr="Synode des évêques, automne 2022">
            <a:extLst>
              <a:ext uri="{FF2B5EF4-FFF2-40B4-BE49-F238E27FC236}">
                <a16:creationId xmlns:a16="http://schemas.microsoft.com/office/drawing/2014/main" id="{CD1565CF-C4B8-BD32-8E25-EAC77D83C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6205" y="3033417"/>
            <a:ext cx="1799590" cy="1799590"/>
          </a:xfrm>
          <a:prstGeom prst="rect">
            <a:avLst/>
          </a:prstGeom>
          <a:noFill/>
          <a:ln>
            <a:noFill/>
          </a:ln>
        </p:spPr>
      </p:pic>
    </p:spTree>
    <p:extLst>
      <p:ext uri="{BB962C8B-B14F-4D97-AF65-F5344CB8AC3E}">
        <p14:creationId xmlns:p14="http://schemas.microsoft.com/office/powerpoint/2010/main" val="14537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011013"/>
            <a:ext cx="10656000" cy="4031873"/>
          </a:xfrm>
          <a:prstGeom prst="rect">
            <a:avLst/>
          </a:prstGeom>
          <a:noFill/>
        </p:spPr>
        <p:txBody>
          <a:bodyPr wrap="square" rtlCol="0">
            <a:spAutoFit/>
          </a:bodyPr>
          <a:lstStyle/>
          <a:p>
            <a:pPr algn="just"/>
            <a:r>
              <a:rPr lang="fr-FR" sz="3200" dirty="0"/>
              <a:t>La consultation a permis une prise de conscience des pauvretés et des besoins. </a:t>
            </a:r>
          </a:p>
          <a:p>
            <a:pPr algn="just"/>
            <a:endParaRPr lang="fr-FR" sz="3200" dirty="0"/>
          </a:p>
          <a:p>
            <a:pPr algn="just"/>
            <a:r>
              <a:rPr lang="fr-FR" sz="3200" dirty="0"/>
              <a:t>Il est fait mention d'</a:t>
            </a:r>
            <a:r>
              <a:rPr lang="fr-FR" sz="3200" b="1" dirty="0">
                <a:solidFill>
                  <a:srgbClr val="0070C0"/>
                </a:solidFill>
              </a:rPr>
              <a:t>humilité</a:t>
            </a:r>
            <a:r>
              <a:rPr lang="fr-FR" sz="3200" dirty="0"/>
              <a:t> à de nombreuses reprises, à la fois dans l’humilité à reconnaître qu'il y a encore beaucoup de chemin à faire (une meilleure communication, une plus grande attention aux périphéries, etc.) et dans le souhait d'une Église plus humble.</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8671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1741064"/>
            <a:ext cx="10656000" cy="4801314"/>
          </a:xfrm>
          <a:prstGeom prst="rect">
            <a:avLst/>
          </a:prstGeom>
          <a:noFill/>
        </p:spPr>
        <p:txBody>
          <a:bodyPr wrap="square" rtlCol="0">
            <a:spAutoFit/>
          </a:bodyPr>
          <a:lstStyle/>
          <a:p>
            <a:pPr algn="just"/>
            <a:r>
              <a:rPr lang="fr-FR" sz="3200" b="1" dirty="0">
                <a:solidFill>
                  <a:srgbClr val="0070C0"/>
                </a:solidFill>
              </a:rPr>
              <a:t>Trois registres ressortent </a:t>
            </a:r>
            <a:r>
              <a:rPr lang="fr-FR" sz="3200" dirty="0"/>
              <a:t>des contributions. Ils caractérisent à la fois l’état d’esprit des contributeurs, ainsi que leurs attentes, leurs souhaits et leurs vœux : </a:t>
            </a:r>
          </a:p>
          <a:p>
            <a:pPr algn="just"/>
            <a:endParaRPr lang="fr-FR" sz="1200" dirty="0"/>
          </a:p>
          <a:p>
            <a:pPr marL="285750" indent="-285750" algn="just">
              <a:buFontTx/>
              <a:buChar char="-"/>
            </a:pPr>
            <a:r>
              <a:rPr lang="fr-FR" sz="3200" dirty="0"/>
              <a:t>autour de la séparation et du lien : aller vers, dépasser, dialoguer ;</a:t>
            </a:r>
          </a:p>
          <a:p>
            <a:pPr marL="285750" indent="-285750" algn="just">
              <a:buFontTx/>
              <a:buChar char="-"/>
            </a:pPr>
            <a:r>
              <a:rPr lang="fr-FR" sz="3200" dirty="0"/>
              <a:t>autour des notions de partage, de tolérance, d’accueil, d’acceptation, d’ouverture, d’écoute ; </a:t>
            </a:r>
          </a:p>
          <a:p>
            <a:pPr marL="285750" indent="-285750" algn="just">
              <a:buFontTx/>
              <a:buChar char="-"/>
            </a:pPr>
            <a:r>
              <a:rPr lang="fr-FR" sz="3200" dirty="0"/>
              <a:t>autour de l’humiliation, de l’injustice, de la colère, de la peine, de l’indignation, du rejet.</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50339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47669"/>
            <a:ext cx="10656000" cy="2554545"/>
          </a:xfrm>
          <a:prstGeom prst="rect">
            <a:avLst/>
          </a:prstGeom>
          <a:noFill/>
        </p:spPr>
        <p:txBody>
          <a:bodyPr wrap="square" rtlCol="0">
            <a:spAutoFit/>
          </a:bodyPr>
          <a:lstStyle/>
          <a:p>
            <a:pPr algn="just"/>
            <a:r>
              <a:rPr lang="fr-FR" sz="3200" dirty="0"/>
              <a:t>Une grande partie des contributions témoigne du besoin de l'existence de </a:t>
            </a:r>
            <a:r>
              <a:rPr lang="fr-FR" sz="3200" b="1" dirty="0">
                <a:solidFill>
                  <a:srgbClr val="0070C0"/>
                </a:solidFill>
              </a:rPr>
              <a:t>cellules d'Église </a:t>
            </a:r>
            <a:r>
              <a:rPr lang="fr-FR" sz="3200" dirty="0"/>
              <a:t>(ou simplement cellules), pour désigner une petite unité vivante. Les contributions évoquent des fraternités, des communautés de base, des équipes, des groupes de partage, des lieux, etc. </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9030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534000" y="1502227"/>
            <a:ext cx="11124000" cy="5016758"/>
          </a:xfrm>
          <a:prstGeom prst="rect">
            <a:avLst/>
          </a:prstGeom>
          <a:noFill/>
        </p:spPr>
        <p:txBody>
          <a:bodyPr wrap="square" rtlCol="0">
            <a:spAutoFit/>
          </a:bodyPr>
          <a:lstStyle/>
          <a:p>
            <a:pPr algn="just"/>
            <a:r>
              <a:rPr lang="fr-FR" sz="3200" dirty="0"/>
              <a:t>Ce qui est formulé au sujet des cellules concentre une série de </a:t>
            </a:r>
            <a:r>
              <a:rPr lang="fr-FR" sz="3200" b="1" dirty="0">
                <a:solidFill>
                  <a:srgbClr val="0070C0"/>
                </a:solidFill>
              </a:rPr>
              <a:t>besoins</a:t>
            </a:r>
            <a:r>
              <a:rPr lang="fr-FR" sz="3200" dirty="0"/>
              <a:t> évoqués par ailleurs :</a:t>
            </a:r>
          </a:p>
          <a:p>
            <a:pPr algn="just"/>
            <a:r>
              <a:rPr lang="fr-FR" sz="3200" dirty="0"/>
              <a:t>-de convivialité, de partage : « </a:t>
            </a:r>
            <a:r>
              <a:rPr lang="fr-FR" sz="3200" i="1" dirty="0"/>
              <a:t>Se connaître avant de fonctionner »</a:t>
            </a:r>
            <a:endParaRPr lang="fr-FR" sz="3200" dirty="0"/>
          </a:p>
          <a:p>
            <a:pPr algn="just"/>
            <a:r>
              <a:rPr lang="fr-FR" sz="3200" dirty="0"/>
              <a:t>-de formation et d'information : </a:t>
            </a:r>
            <a:r>
              <a:rPr lang="fr-FR" sz="3200" i="1" dirty="0"/>
              <a:t>« Comment comprendre ? »</a:t>
            </a:r>
            <a:r>
              <a:rPr lang="fr-FR" sz="3200" dirty="0"/>
              <a:t> </a:t>
            </a:r>
          </a:p>
          <a:p>
            <a:pPr algn="just"/>
            <a:r>
              <a:rPr lang="fr-FR" sz="3200" dirty="0"/>
              <a:t>-de prière et de célébration : </a:t>
            </a:r>
            <a:r>
              <a:rPr lang="fr-FR" sz="3200" i="1" dirty="0"/>
              <a:t>« En dehors des messes, les églises sont fermées » </a:t>
            </a:r>
          </a:p>
          <a:p>
            <a:pPr algn="just"/>
            <a:r>
              <a:rPr lang="fr-FR" sz="3200" dirty="0"/>
              <a:t>-de service et de responsabilité : </a:t>
            </a:r>
            <a:r>
              <a:rPr lang="fr-FR" sz="3200" i="1" dirty="0"/>
              <a:t>« Comment rendre les consommateurs acteurs ? »</a:t>
            </a:r>
            <a:r>
              <a:rPr lang="fr-FR" sz="3200" dirty="0"/>
              <a:t> </a:t>
            </a:r>
          </a:p>
          <a:p>
            <a:pPr algn="just"/>
            <a:r>
              <a:rPr lang="fr-FR" sz="3200" dirty="0"/>
              <a:t>-de mission et de témoignage : </a:t>
            </a:r>
            <a:r>
              <a:rPr lang="fr-FR" sz="3200" i="1" dirty="0"/>
              <a:t>« Des lieux dont on puisse dire : ‘‘Viens et vois’’ »</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28987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2650151"/>
            <a:ext cx="10656000" cy="2549582"/>
          </a:xfrm>
          <a:prstGeom prst="rect">
            <a:avLst/>
          </a:prstGeom>
          <a:noFill/>
        </p:spPr>
        <p:txBody>
          <a:bodyPr wrap="square" rtlCol="0">
            <a:spAutoFit/>
          </a:bodyPr>
          <a:lstStyle/>
          <a:p>
            <a:pPr algn="just"/>
            <a:r>
              <a:rPr lang="fr-FR" sz="3200" dirty="0"/>
              <a:t>Beaucoup de contributions abordent </a:t>
            </a:r>
            <a:r>
              <a:rPr lang="fr-FR" sz="3200" b="1" dirty="0">
                <a:solidFill>
                  <a:srgbClr val="0070C0"/>
                </a:solidFill>
              </a:rPr>
              <a:t>la place des femmes</a:t>
            </a:r>
            <a:r>
              <a:rPr lang="fr-FR" sz="3200" dirty="0"/>
              <a:t> dans l’Église ou la reconnaissance de leurs missions. Elles soulignent à la fois leur engagement dans différents domaines, et en même temps revendiquent une plus grande place pour les femmes et une meilleure reconnaissance.</a:t>
            </a:r>
            <a:endParaRPr lang="fr-FR" sz="3200" i="1" dirty="0"/>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30334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1741064"/>
            <a:ext cx="10656000" cy="4801314"/>
          </a:xfrm>
          <a:prstGeom prst="rect">
            <a:avLst/>
          </a:prstGeom>
          <a:noFill/>
        </p:spPr>
        <p:txBody>
          <a:bodyPr wrap="square" rtlCol="0">
            <a:spAutoFit/>
          </a:bodyPr>
          <a:lstStyle/>
          <a:p>
            <a:pPr algn="just"/>
            <a:r>
              <a:rPr lang="fr-FR" sz="3200" dirty="0"/>
              <a:t>Ceci est abordé de différentes manières :</a:t>
            </a:r>
          </a:p>
          <a:p>
            <a:pPr algn="just"/>
            <a:endParaRPr lang="fr-FR" sz="1200" dirty="0"/>
          </a:p>
          <a:p>
            <a:pPr algn="just"/>
            <a:r>
              <a:rPr lang="fr-FR" sz="3200" dirty="0"/>
              <a:t>-le partage d’expériences positives ; </a:t>
            </a:r>
          </a:p>
          <a:p>
            <a:pPr algn="just"/>
            <a:r>
              <a:rPr lang="fr-FR" sz="3200" dirty="0"/>
              <a:t>-des interpellations sur la place des femmes en général, et en particulier au sujet de la gouvernance, l’ordination des femmes et leur place et celles des filles dans les célébrations, avec l’idée d’un recul, alors que l’Évangile renvoie une autre image, et que d’autres pratiques existent dans les autres Églises chrétiennes. La contraception est également évoquée, et enfin, la place des religieuses et des veuves.</a:t>
            </a:r>
            <a:endParaRPr lang="fr-FR" sz="3200" i="1" dirty="0"/>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43003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68000" y="1929756"/>
            <a:ext cx="10656000" cy="4031873"/>
          </a:xfrm>
          <a:prstGeom prst="rect">
            <a:avLst/>
          </a:prstGeom>
          <a:noFill/>
        </p:spPr>
        <p:txBody>
          <a:bodyPr wrap="square" rtlCol="0">
            <a:spAutoFit/>
          </a:bodyPr>
          <a:lstStyle/>
          <a:p>
            <a:pPr algn="just"/>
            <a:r>
              <a:rPr lang="fr-FR" sz="3200" dirty="0"/>
              <a:t>Ces contributions s'expriment donc autant explicitement sur les femmes qu'en creux sur les </a:t>
            </a:r>
            <a:r>
              <a:rPr lang="fr-FR" sz="3200" b="1" dirty="0">
                <a:solidFill>
                  <a:srgbClr val="0070C0"/>
                </a:solidFill>
              </a:rPr>
              <a:t>relations prêtres-laïcs </a:t>
            </a:r>
            <a:r>
              <a:rPr lang="fr-FR" sz="3200" dirty="0"/>
              <a:t>et l’évolution du ‘‘marcher ensemble’’, avec au cœur la fraternité évangélique, que la misogynie bafoue et que la recherche de pouvoir défigure. </a:t>
            </a:r>
          </a:p>
          <a:p>
            <a:pPr algn="just"/>
            <a:endParaRPr lang="fr-FR" sz="3200" dirty="0"/>
          </a:p>
          <a:p>
            <a:pPr algn="just"/>
            <a:r>
              <a:rPr lang="fr-FR" sz="3200" dirty="0"/>
              <a:t>Elles interrogent donc les notions de </a:t>
            </a:r>
            <a:r>
              <a:rPr lang="fr-FR" sz="3200" b="1" dirty="0">
                <a:solidFill>
                  <a:srgbClr val="0070C0"/>
                </a:solidFill>
              </a:rPr>
              <a:t>pouvoir</a:t>
            </a:r>
            <a:r>
              <a:rPr lang="fr-FR" sz="3200" dirty="0"/>
              <a:t> et de service, des prêtres et des laïcs en responsabilité.</a:t>
            </a:r>
            <a:endParaRPr lang="fr-FR" sz="3200" i="1" dirty="0"/>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76204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238835"/>
            <a:ext cx="9144000" cy="1024557"/>
          </a:xfrm>
        </p:spPr>
        <p:txBody>
          <a:bodyPr>
            <a:noAutofit/>
          </a:bodyPr>
          <a:lstStyle/>
          <a:p>
            <a:pPr algn="just"/>
            <a:r>
              <a:rPr lang="fr-FR" sz="2800" dirty="0"/>
              <a:t>Question 3 : Ce qui ressort de manière significative et diverse des contributions.</a:t>
            </a:r>
          </a:p>
        </p:txBody>
      </p:sp>
      <p:sp>
        <p:nvSpPr>
          <p:cNvPr id="5" name="ZoneTexte 4">
            <a:extLst>
              <a:ext uri="{FF2B5EF4-FFF2-40B4-BE49-F238E27FC236}">
                <a16:creationId xmlns:a16="http://schemas.microsoft.com/office/drawing/2014/main" id="{331247C7-E678-4C58-A265-E24AE08D6F0A}"/>
              </a:ext>
            </a:extLst>
          </p:cNvPr>
          <p:cNvSpPr txBox="1"/>
          <p:nvPr/>
        </p:nvSpPr>
        <p:spPr>
          <a:xfrm>
            <a:off x="732000" y="2657215"/>
            <a:ext cx="10728000" cy="2556000"/>
          </a:xfrm>
          <a:prstGeom prst="rect">
            <a:avLst/>
          </a:prstGeom>
          <a:noFill/>
        </p:spPr>
        <p:txBody>
          <a:bodyPr wrap="square" rtlCol="0">
            <a:spAutoFit/>
          </a:bodyPr>
          <a:lstStyle/>
          <a:p>
            <a:pPr algn="just"/>
            <a:r>
              <a:rPr lang="fr-FR" sz="3200" dirty="0"/>
              <a:t>Mais la question, au-delà du pouvoir, reflète une </a:t>
            </a:r>
            <a:r>
              <a:rPr lang="fr-FR" sz="3200" b="1" dirty="0">
                <a:solidFill>
                  <a:srgbClr val="0070C0"/>
                </a:solidFill>
              </a:rPr>
              <a:t>préoccupation</a:t>
            </a:r>
            <a:r>
              <a:rPr lang="fr-FR" sz="3200" dirty="0"/>
              <a:t> de la communauté et son ‘‘marcher ensemble’’, compte tenu de la surcharge des prêtres, leur indisponibilité ou leur éloignement géographique. </a:t>
            </a:r>
            <a:r>
              <a:rPr lang="fr-FR" sz="3200" i="1" dirty="0"/>
              <a:t>« Est-il normal que les chrétiens soient privés de sacrements par manque de prêtres ? »</a:t>
            </a:r>
          </a:p>
        </p:txBody>
      </p:sp>
      <p:pic>
        <p:nvPicPr>
          <p:cNvPr id="6" name="Image 5">
            <a:extLst>
              <a:ext uri="{FF2B5EF4-FFF2-40B4-BE49-F238E27FC236}">
                <a16:creationId xmlns:a16="http://schemas.microsoft.com/office/drawing/2014/main" id="{198C5A99-2EB3-0D04-CEE9-3DC443593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6475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C411C8-BE06-CBE0-5BF4-8F7A7FF16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 5">
            <a:extLst>
              <a:ext uri="{FF2B5EF4-FFF2-40B4-BE49-F238E27FC236}">
                <a16:creationId xmlns:a16="http://schemas.microsoft.com/office/drawing/2014/main" id="{8C4A6E09-D0D8-5BFC-8B40-34556CC4D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
        <p:nvSpPr>
          <p:cNvPr id="4" name="Titre 1">
            <a:extLst>
              <a:ext uri="{FF2B5EF4-FFF2-40B4-BE49-F238E27FC236}">
                <a16:creationId xmlns:a16="http://schemas.microsoft.com/office/drawing/2014/main" id="{FC3B97CE-88A3-215A-138A-77E188EC8E8E}"/>
              </a:ext>
            </a:extLst>
          </p:cNvPr>
          <p:cNvSpPr txBox="1">
            <a:spLocks/>
          </p:cNvSpPr>
          <p:nvPr/>
        </p:nvSpPr>
        <p:spPr>
          <a:xfrm>
            <a:off x="980829" y="1502229"/>
            <a:ext cx="10230342" cy="4170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t>Questions 4 et 5 : </a:t>
            </a:r>
            <a:br>
              <a:rPr lang="fr-FR" sz="6000" dirty="0"/>
            </a:br>
            <a:br>
              <a:rPr lang="fr-FR" sz="2400" dirty="0"/>
            </a:br>
            <a:r>
              <a:rPr lang="fr-FR" sz="4000" dirty="0"/>
              <a:t>Que montrent les contributions</a:t>
            </a:r>
          </a:p>
          <a:p>
            <a:r>
              <a:rPr lang="fr-FR" sz="4000" dirty="0"/>
              <a:t>de la réalité actuelle de la vie synodale ? </a:t>
            </a:r>
          </a:p>
          <a:p>
            <a:br>
              <a:rPr lang="fr-FR" sz="2400" dirty="0"/>
            </a:br>
            <a:r>
              <a:rPr lang="fr-FR" sz="4000" dirty="0"/>
              <a:t>Quels ont été les « rêves, les envies </a:t>
            </a:r>
          </a:p>
          <a:p>
            <a:r>
              <a:rPr lang="fr-FR" sz="4000" dirty="0"/>
              <a:t>et les désirs » exprimés ? </a:t>
            </a:r>
            <a:br>
              <a:rPr lang="fr-FR" sz="4000" dirty="0"/>
            </a:br>
            <a:r>
              <a:rPr lang="fr-FR" sz="4000" dirty="0"/>
              <a:t>Quels sont les « petits pas » déjà faits ou à faire ?</a:t>
            </a:r>
          </a:p>
        </p:txBody>
      </p:sp>
    </p:spTree>
    <p:extLst>
      <p:ext uri="{BB962C8B-B14F-4D97-AF65-F5344CB8AC3E}">
        <p14:creationId xmlns:p14="http://schemas.microsoft.com/office/powerpoint/2010/main" val="175304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409433"/>
            <a:ext cx="9144000" cy="929023"/>
          </a:xfrm>
        </p:spPr>
        <p:txBody>
          <a:bodyPr>
            <a:noAutofit/>
          </a:bodyPr>
          <a:lstStyle/>
          <a:p>
            <a:pPr algn="just"/>
            <a:r>
              <a:rPr lang="fr-FR" sz="2800" dirty="0"/>
              <a:t>Question 4 : Que montrent les contributions de la réalité actuelle de la vie synodale ? Ombres et lumières…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529316" y="1903512"/>
            <a:ext cx="7149600" cy="3293209"/>
          </a:xfrm>
          <a:prstGeom prst="rect">
            <a:avLst/>
          </a:prstGeom>
          <a:noFill/>
        </p:spPr>
        <p:txBody>
          <a:bodyPr wrap="square" rtlCol="0">
            <a:spAutoFit/>
          </a:bodyPr>
          <a:lstStyle/>
          <a:p>
            <a:pPr algn="just"/>
            <a:r>
              <a:rPr lang="fr-FR" sz="3200" dirty="0"/>
              <a:t>L’état des lieux pourrait s’inspirer du récit des disciples d’Emmaüs :</a:t>
            </a:r>
          </a:p>
          <a:p>
            <a:pPr algn="just"/>
            <a:endParaRPr lang="fr-FR" sz="3200" dirty="0"/>
          </a:p>
          <a:p>
            <a:pPr algn="just"/>
            <a:r>
              <a:rPr lang="fr-FR" sz="2800" i="1" dirty="0"/>
              <a:t>(et à défaut d’une création originale, les œuvres d’</a:t>
            </a:r>
            <a:r>
              <a:rPr lang="fr-FR" sz="2800" i="1" dirty="0" err="1"/>
              <a:t>Arcabas</a:t>
            </a:r>
            <a:r>
              <a:rPr lang="fr-FR" sz="2800" i="1" dirty="0"/>
              <a:t> pourraient répondre à la </a:t>
            </a:r>
            <a:r>
              <a:rPr lang="fr-FR" sz="2800" i="1" dirty="0">
                <a:solidFill>
                  <a:srgbClr val="7030A0"/>
                </a:solidFill>
              </a:rPr>
              <a:t>question 6 : « Notre expérience de la synodalité peut-elle se traduire en image ? »</a:t>
            </a:r>
            <a:r>
              <a:rPr lang="fr-FR" sz="2800" i="1" dirty="0"/>
              <a:t>)</a:t>
            </a:r>
          </a:p>
        </p:txBody>
      </p:sp>
      <p:pic>
        <p:nvPicPr>
          <p:cNvPr id="6" name="Image 5">
            <a:extLst>
              <a:ext uri="{FF2B5EF4-FFF2-40B4-BE49-F238E27FC236}">
                <a16:creationId xmlns:a16="http://schemas.microsoft.com/office/drawing/2014/main" id="{8C4A6E09-D0D8-5BFC-8B40-34556CC4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1026" name="Picture 2" descr="arcabas - Emmaus | Arte religiosa, Arte cristiana, Dipinti di gesù">
            <a:extLst>
              <a:ext uri="{FF2B5EF4-FFF2-40B4-BE49-F238E27FC236}">
                <a16:creationId xmlns:a16="http://schemas.microsoft.com/office/drawing/2014/main" id="{04EA84B5-4FDD-8735-5C0A-883ACA26C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20" y="2029242"/>
            <a:ext cx="3399913" cy="423763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C6DDF2B-50DC-0EAB-F2F1-106C065B6A77}"/>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Tree>
    <p:extLst>
      <p:ext uri="{BB962C8B-B14F-4D97-AF65-F5344CB8AC3E}">
        <p14:creationId xmlns:p14="http://schemas.microsoft.com/office/powerpoint/2010/main" val="189755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D59B90-589C-D2D3-59E0-D6ED3016A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
        <p:nvSpPr>
          <p:cNvPr id="7" name="ZoneTexte 6">
            <a:extLst>
              <a:ext uri="{FF2B5EF4-FFF2-40B4-BE49-F238E27FC236}">
                <a16:creationId xmlns:a16="http://schemas.microsoft.com/office/drawing/2014/main" id="{C0AB5772-1266-B44E-88AD-1242FCC003E5}"/>
              </a:ext>
            </a:extLst>
          </p:cNvPr>
          <p:cNvSpPr txBox="1"/>
          <p:nvPr/>
        </p:nvSpPr>
        <p:spPr>
          <a:xfrm>
            <a:off x="768000" y="2768677"/>
            <a:ext cx="10656000" cy="2554545"/>
          </a:xfrm>
          <a:prstGeom prst="rect">
            <a:avLst/>
          </a:prstGeom>
          <a:noFill/>
        </p:spPr>
        <p:txBody>
          <a:bodyPr wrap="square" rtlCol="0">
            <a:spAutoFit/>
          </a:bodyPr>
          <a:lstStyle/>
          <a:p>
            <a:pPr algn="just"/>
            <a:r>
              <a:rPr lang="fr-FR" sz="3200" dirty="0"/>
              <a:t>Le pape François a souhaité que l’intégralité de la démarche soit synodale, d’où une phase préliminaire, elle-même synodale, dans les diocèses, qui consiste en une consultation du Peuple de Dieu.</a:t>
            </a:r>
          </a:p>
        </p:txBody>
      </p:sp>
    </p:spTree>
    <p:extLst>
      <p:ext uri="{BB962C8B-B14F-4D97-AF65-F5344CB8AC3E}">
        <p14:creationId xmlns:p14="http://schemas.microsoft.com/office/powerpoint/2010/main" val="1585188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409433"/>
            <a:ext cx="9144000" cy="929023"/>
          </a:xfrm>
        </p:spPr>
        <p:txBody>
          <a:bodyPr>
            <a:noAutofit/>
          </a:bodyPr>
          <a:lstStyle/>
          <a:p>
            <a:pPr algn="just"/>
            <a:r>
              <a:rPr lang="fr-FR" sz="2800" dirty="0"/>
              <a:t>Question 4 : Que montrent les contributions de la réalité actuelle de la vie synodale ? Ombres et lumières…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526583" y="1911662"/>
            <a:ext cx="7148196" cy="4524315"/>
          </a:xfrm>
          <a:prstGeom prst="rect">
            <a:avLst/>
          </a:prstGeom>
          <a:noFill/>
        </p:spPr>
        <p:txBody>
          <a:bodyPr wrap="square" rtlCol="0">
            <a:spAutoFit/>
          </a:bodyPr>
          <a:lstStyle/>
          <a:p>
            <a:pPr algn="just"/>
            <a:r>
              <a:rPr lang="fr-FR" sz="3200" dirty="0"/>
              <a:t>L’Église diocésaine avance, à la manière dont </a:t>
            </a:r>
            <a:r>
              <a:rPr lang="fr-FR" sz="3200" dirty="0" err="1"/>
              <a:t>Cléophas</a:t>
            </a:r>
            <a:r>
              <a:rPr lang="fr-FR" sz="3200" dirty="0"/>
              <a:t> et l’autre disciple (sa femme ?) marchent ensemble, et voici que Jésus les rejoint. </a:t>
            </a:r>
          </a:p>
          <a:p>
            <a:pPr algn="just"/>
            <a:endParaRPr lang="fr-FR" sz="3200" dirty="0"/>
          </a:p>
          <a:p>
            <a:pPr algn="just"/>
            <a:r>
              <a:rPr lang="fr-FR" sz="3200" i="1" dirty="0">
                <a:solidFill>
                  <a:srgbClr val="0070C0"/>
                </a:solidFill>
              </a:rPr>
              <a:t>‘‘De quoi discutiez-vous en chemin ?’’ </a:t>
            </a:r>
            <a:r>
              <a:rPr lang="fr-FR" sz="3200" dirty="0"/>
              <a:t>pourrait prendre la forme de la question synodale : </a:t>
            </a:r>
          </a:p>
          <a:p>
            <a:pPr algn="just"/>
            <a:r>
              <a:rPr lang="fr-FR" sz="3200" i="1" dirty="0">
                <a:solidFill>
                  <a:srgbClr val="0070C0"/>
                </a:solidFill>
              </a:rPr>
              <a:t>‘‘Comment marchez-vous ensemble ?’’</a:t>
            </a:r>
          </a:p>
        </p:txBody>
      </p:sp>
      <p:pic>
        <p:nvPicPr>
          <p:cNvPr id="6" name="Image 5">
            <a:extLst>
              <a:ext uri="{FF2B5EF4-FFF2-40B4-BE49-F238E27FC236}">
                <a16:creationId xmlns:a16="http://schemas.microsoft.com/office/drawing/2014/main" id="{8C4A6E09-D0D8-5BFC-8B40-34556CC4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Picture 2" descr="arcabas - Emmaus | Arte religiosa, Arte cristiana, Dipinti di gesù">
            <a:extLst>
              <a:ext uri="{FF2B5EF4-FFF2-40B4-BE49-F238E27FC236}">
                <a16:creationId xmlns:a16="http://schemas.microsoft.com/office/drawing/2014/main" id="{61862D5B-92D0-FD8A-0B1F-DF9CCABFC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20" y="2029242"/>
            <a:ext cx="3399913" cy="423763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41ED1DC-D4FD-4610-CA43-1F3BFE7E8F0F}"/>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Tree>
    <p:extLst>
      <p:ext uri="{BB962C8B-B14F-4D97-AF65-F5344CB8AC3E}">
        <p14:creationId xmlns:p14="http://schemas.microsoft.com/office/powerpoint/2010/main" val="341115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409433"/>
            <a:ext cx="9144000" cy="929023"/>
          </a:xfrm>
        </p:spPr>
        <p:txBody>
          <a:bodyPr>
            <a:noAutofit/>
          </a:bodyPr>
          <a:lstStyle/>
          <a:p>
            <a:pPr algn="just"/>
            <a:r>
              <a:rPr lang="fr-FR" sz="2800" dirty="0"/>
              <a:t>Question 4 : Que montrent les contributions de la réalité actuelle de la vie synodale ? Ombres et lumières…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513264" y="1914942"/>
            <a:ext cx="7149600" cy="2800767"/>
          </a:xfrm>
          <a:prstGeom prst="rect">
            <a:avLst/>
          </a:prstGeom>
          <a:noFill/>
        </p:spPr>
        <p:txBody>
          <a:bodyPr wrap="square" rtlCol="0">
            <a:spAutoFit/>
          </a:bodyPr>
          <a:lstStyle/>
          <a:p>
            <a:pPr algn="just"/>
            <a:r>
              <a:rPr lang="fr-FR" sz="3200" i="1" dirty="0">
                <a:solidFill>
                  <a:srgbClr val="0070C0"/>
                </a:solidFill>
              </a:rPr>
              <a:t>‘‘Et ils s’arrêtèrent, tout tristes’’ </a:t>
            </a:r>
            <a:r>
              <a:rPr lang="fr-FR" sz="3200" dirty="0"/>
              <a:t>: </a:t>
            </a:r>
          </a:p>
          <a:p>
            <a:pPr algn="just"/>
            <a:endParaRPr lang="fr-FR" sz="1400" dirty="0"/>
          </a:p>
          <a:p>
            <a:pPr algn="just"/>
            <a:r>
              <a:rPr lang="fr-FR" sz="3200" dirty="0"/>
              <a:t>les contributeurs ont ainsi déposé leurs souffrances, leurs contrariétés, leurs attentes d’une vie synodale déjà expérimentée par ailleurs…</a:t>
            </a:r>
          </a:p>
        </p:txBody>
      </p:sp>
      <p:pic>
        <p:nvPicPr>
          <p:cNvPr id="6" name="Image 5">
            <a:extLst>
              <a:ext uri="{FF2B5EF4-FFF2-40B4-BE49-F238E27FC236}">
                <a16:creationId xmlns:a16="http://schemas.microsoft.com/office/drawing/2014/main" id="{8C4A6E09-D0D8-5BFC-8B40-34556CC4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8" name="Picture 2" descr="arcabas - Emmaus | Arte religiosa, Arte cristiana, Dipinti di gesù">
            <a:extLst>
              <a:ext uri="{FF2B5EF4-FFF2-40B4-BE49-F238E27FC236}">
                <a16:creationId xmlns:a16="http://schemas.microsoft.com/office/drawing/2014/main" id="{060A6D24-3C72-B991-3EEC-D32BD3BE0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20" y="2029242"/>
            <a:ext cx="3399913" cy="423763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216912C-0AC5-636B-3ADD-59922CEFC395}"/>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Tree>
    <p:extLst>
      <p:ext uri="{BB962C8B-B14F-4D97-AF65-F5344CB8AC3E}">
        <p14:creationId xmlns:p14="http://schemas.microsoft.com/office/powerpoint/2010/main" val="256172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2347233" y="393761"/>
            <a:ext cx="9144000" cy="943306"/>
          </a:xfrm>
        </p:spPr>
        <p:txBody>
          <a:bodyPr>
            <a:noAutofit/>
          </a:bodyPr>
          <a:lstStyle/>
          <a:p>
            <a:pPr algn="just"/>
            <a:r>
              <a:rPr lang="fr-FR" sz="2800" dirty="0"/>
              <a:t>Question 5 : Quels ont été les « rêves, les envies et les désirs » exprimés ? Quels sont les « petits pas » déjà faits ou à faire ?</a:t>
            </a:r>
          </a:p>
        </p:txBody>
      </p:sp>
      <p:sp>
        <p:nvSpPr>
          <p:cNvPr id="5" name="ZoneTexte 4">
            <a:extLst>
              <a:ext uri="{FF2B5EF4-FFF2-40B4-BE49-F238E27FC236}">
                <a16:creationId xmlns:a16="http://schemas.microsoft.com/office/drawing/2014/main" id="{331247C7-E678-4C58-A265-E24AE08D6F0A}"/>
              </a:ext>
            </a:extLst>
          </p:cNvPr>
          <p:cNvSpPr txBox="1"/>
          <p:nvPr/>
        </p:nvSpPr>
        <p:spPr>
          <a:xfrm>
            <a:off x="543478" y="1903512"/>
            <a:ext cx="7149600" cy="3539430"/>
          </a:xfrm>
          <a:prstGeom prst="rect">
            <a:avLst/>
          </a:prstGeom>
          <a:noFill/>
        </p:spPr>
        <p:txBody>
          <a:bodyPr wrap="square" rtlCol="0">
            <a:spAutoFit/>
          </a:bodyPr>
          <a:lstStyle/>
          <a:p>
            <a:pPr algn="just"/>
            <a:r>
              <a:rPr lang="fr-FR" sz="3200" dirty="0"/>
              <a:t>Comme pour </a:t>
            </a:r>
            <a:r>
              <a:rPr lang="fr-FR" sz="3200" dirty="0" err="1"/>
              <a:t>Cléophas</a:t>
            </a:r>
            <a:r>
              <a:rPr lang="fr-FR" sz="3200" dirty="0"/>
              <a:t> et l’autre disciple, malgré l’amertume de constater une régression, les échanges synodaux ont permis de se redire la joie et la fécondité à marcher ensemble, prêtres et laïcs, hommes et femmes, quand la mise en œuvre l’a favorisé.</a:t>
            </a:r>
          </a:p>
        </p:txBody>
      </p:sp>
      <p:pic>
        <p:nvPicPr>
          <p:cNvPr id="6" name="Image 5">
            <a:extLst>
              <a:ext uri="{FF2B5EF4-FFF2-40B4-BE49-F238E27FC236}">
                <a16:creationId xmlns:a16="http://schemas.microsoft.com/office/drawing/2014/main" id="{D3371019-AF43-00B8-7876-92608D49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8" name="Picture 2" descr="arcabas - Emmaus | Arte religiosa, Arte cristiana, Dipinti di gesù">
            <a:extLst>
              <a:ext uri="{FF2B5EF4-FFF2-40B4-BE49-F238E27FC236}">
                <a16:creationId xmlns:a16="http://schemas.microsoft.com/office/drawing/2014/main" id="{12941346-D78B-0609-9021-BC355030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20" y="2029242"/>
            <a:ext cx="3399913" cy="42376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C75E726-FF23-AFAC-8CE5-85A94F3973A3}"/>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Tree>
    <p:extLst>
      <p:ext uri="{BB962C8B-B14F-4D97-AF65-F5344CB8AC3E}">
        <p14:creationId xmlns:p14="http://schemas.microsoft.com/office/powerpoint/2010/main" val="287093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31247C7-E678-4C58-A265-E24AE08D6F0A}"/>
              </a:ext>
            </a:extLst>
          </p:cNvPr>
          <p:cNvSpPr txBox="1"/>
          <p:nvPr/>
        </p:nvSpPr>
        <p:spPr>
          <a:xfrm>
            <a:off x="528920" y="1907313"/>
            <a:ext cx="7149600" cy="3046988"/>
          </a:xfrm>
          <a:prstGeom prst="rect">
            <a:avLst/>
          </a:prstGeom>
          <a:noFill/>
        </p:spPr>
        <p:txBody>
          <a:bodyPr wrap="square" rtlCol="0">
            <a:spAutoFit/>
          </a:bodyPr>
          <a:lstStyle/>
          <a:p>
            <a:pPr algn="just"/>
            <a:r>
              <a:rPr lang="fr-FR" sz="3200" dirty="0"/>
              <a:t>Les contributeurs auront pu se dire alors :  </a:t>
            </a:r>
            <a:r>
              <a:rPr lang="fr-FR" sz="3200" i="1" dirty="0">
                <a:solidFill>
                  <a:srgbClr val="0070C0"/>
                </a:solidFill>
              </a:rPr>
              <a:t>‘‘Notre cœur n’était-il pas brûlant ?’’ </a:t>
            </a:r>
          </a:p>
          <a:p>
            <a:pPr algn="just"/>
            <a:r>
              <a:rPr lang="fr-FR" sz="3200" dirty="0"/>
              <a:t>en réalisant que l’Esprit-Saint reçu au baptême était à l’œuvre lors des démarches synodales passées et actuelles.</a:t>
            </a:r>
          </a:p>
        </p:txBody>
      </p:sp>
      <p:pic>
        <p:nvPicPr>
          <p:cNvPr id="6" name="Image 5">
            <a:extLst>
              <a:ext uri="{FF2B5EF4-FFF2-40B4-BE49-F238E27FC236}">
                <a16:creationId xmlns:a16="http://schemas.microsoft.com/office/drawing/2014/main" id="{D3371019-AF43-00B8-7876-92608D49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8" name="Picture 2" descr="arcabas - Emmaus | Arte religiosa, Arte cristiana, Dipinti di gesù">
            <a:extLst>
              <a:ext uri="{FF2B5EF4-FFF2-40B4-BE49-F238E27FC236}">
                <a16:creationId xmlns:a16="http://schemas.microsoft.com/office/drawing/2014/main" id="{68094E47-0B89-520C-4075-E70270EAB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20" y="2029242"/>
            <a:ext cx="3399913" cy="42376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896954F-0F71-C312-00C9-BC2280CE8FDF}"/>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
        <p:nvSpPr>
          <p:cNvPr id="10" name="Titre 1">
            <a:extLst>
              <a:ext uri="{FF2B5EF4-FFF2-40B4-BE49-F238E27FC236}">
                <a16:creationId xmlns:a16="http://schemas.microsoft.com/office/drawing/2014/main" id="{3E6F2EDE-756A-E80E-1539-63B9BCA415B1}"/>
              </a:ext>
            </a:extLst>
          </p:cNvPr>
          <p:cNvSpPr txBox="1">
            <a:spLocks/>
          </p:cNvSpPr>
          <p:nvPr/>
        </p:nvSpPr>
        <p:spPr>
          <a:xfrm>
            <a:off x="2347233" y="393761"/>
            <a:ext cx="9144000" cy="943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5 : Quels ont été les « rêves, les envies et les désirs » exprimés ? Quels sont les « petits pas » déjà faits ou à faire ?</a:t>
            </a:r>
            <a:endParaRPr lang="fr-FR" sz="2800" dirty="0"/>
          </a:p>
        </p:txBody>
      </p:sp>
    </p:spTree>
    <p:extLst>
      <p:ext uri="{BB962C8B-B14F-4D97-AF65-F5344CB8AC3E}">
        <p14:creationId xmlns:p14="http://schemas.microsoft.com/office/powerpoint/2010/main" val="2417243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31247C7-E678-4C58-A265-E24AE08D6F0A}"/>
              </a:ext>
            </a:extLst>
          </p:cNvPr>
          <p:cNvSpPr txBox="1"/>
          <p:nvPr/>
        </p:nvSpPr>
        <p:spPr>
          <a:xfrm>
            <a:off x="366639" y="1660761"/>
            <a:ext cx="7045569" cy="5016758"/>
          </a:xfrm>
          <a:prstGeom prst="rect">
            <a:avLst/>
          </a:prstGeom>
          <a:noFill/>
        </p:spPr>
        <p:txBody>
          <a:bodyPr wrap="square" rtlCol="0">
            <a:spAutoFit/>
          </a:bodyPr>
          <a:lstStyle/>
          <a:p>
            <a:pPr algn="just"/>
            <a:r>
              <a:rPr lang="fr-FR" sz="3200" dirty="0"/>
              <a:t>Jésus, en s’éloignant, demande à notre Église : </a:t>
            </a:r>
          </a:p>
          <a:p>
            <a:pPr algn="just"/>
            <a:r>
              <a:rPr lang="fr-FR" sz="3200" dirty="0"/>
              <a:t>- </a:t>
            </a:r>
            <a:r>
              <a:rPr lang="fr-FR" sz="3200" i="1" dirty="0">
                <a:solidFill>
                  <a:srgbClr val="0070C0"/>
                </a:solidFill>
              </a:rPr>
              <a:t>‘‘Quel pas de plus pourriez-vous faire ?’’</a:t>
            </a:r>
          </a:p>
          <a:p>
            <a:pPr algn="just"/>
            <a:r>
              <a:rPr lang="fr-FR" sz="3200" dirty="0"/>
              <a:t>et les disciples de lui dire: </a:t>
            </a:r>
          </a:p>
          <a:p>
            <a:pPr algn="just"/>
            <a:r>
              <a:rPr lang="fr-FR" sz="3200" dirty="0"/>
              <a:t>- </a:t>
            </a:r>
            <a:r>
              <a:rPr lang="fr-FR" sz="3200" i="1" dirty="0">
                <a:solidFill>
                  <a:srgbClr val="0070C0"/>
                </a:solidFill>
              </a:rPr>
              <a:t>‘‘Reste avec nous!’’</a:t>
            </a:r>
          </a:p>
          <a:p>
            <a:pPr algn="just"/>
            <a:r>
              <a:rPr lang="fr-FR" sz="3200" dirty="0"/>
              <a:t>Alors, ils se rendent à l’auberge. Est-ce que cette auberge serait les cellules d’Église évoquées précédemment ? </a:t>
            </a:r>
            <a:r>
              <a:rPr lang="fr-FR" sz="3200" dirty="0">
                <a:solidFill>
                  <a:srgbClr val="0070C0"/>
                </a:solidFill>
              </a:rPr>
              <a:t>Cette auberge, les cellules, pourraient être ce pas concret vers une réalité en attente.</a:t>
            </a:r>
          </a:p>
        </p:txBody>
      </p:sp>
      <p:pic>
        <p:nvPicPr>
          <p:cNvPr id="6" name="Image 5">
            <a:extLst>
              <a:ext uri="{FF2B5EF4-FFF2-40B4-BE49-F238E27FC236}">
                <a16:creationId xmlns:a16="http://schemas.microsoft.com/office/drawing/2014/main" id="{D3371019-AF43-00B8-7876-92608D49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2050" name="Picture 2" descr="arcabas-discepoli-di-emmaus | Art chrétien, Art religieux, Chrétien">
            <a:extLst>
              <a:ext uri="{FF2B5EF4-FFF2-40B4-BE49-F238E27FC236}">
                <a16:creationId xmlns:a16="http://schemas.microsoft.com/office/drawing/2014/main" id="{540F320A-E693-442D-22D0-19768CC2A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535" y="1758462"/>
            <a:ext cx="3701697" cy="450841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049F4D9-31A7-D607-7877-2ECA2F52FF02}"/>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
        <p:nvSpPr>
          <p:cNvPr id="10" name="Titre 1">
            <a:extLst>
              <a:ext uri="{FF2B5EF4-FFF2-40B4-BE49-F238E27FC236}">
                <a16:creationId xmlns:a16="http://schemas.microsoft.com/office/drawing/2014/main" id="{C60D0E84-F6C7-F695-716D-013271BFB6C8}"/>
              </a:ext>
            </a:extLst>
          </p:cNvPr>
          <p:cNvSpPr txBox="1">
            <a:spLocks/>
          </p:cNvSpPr>
          <p:nvPr/>
        </p:nvSpPr>
        <p:spPr>
          <a:xfrm>
            <a:off x="2347233" y="393761"/>
            <a:ext cx="9144000" cy="943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5 : Quels ont été les « rêves, les envies et les désirs » exprimés ? Quels sont les « petits pas » déjà faits ou à faire ?</a:t>
            </a:r>
            <a:endParaRPr lang="fr-FR" sz="2800" dirty="0"/>
          </a:p>
        </p:txBody>
      </p:sp>
    </p:spTree>
    <p:extLst>
      <p:ext uri="{BB962C8B-B14F-4D97-AF65-F5344CB8AC3E}">
        <p14:creationId xmlns:p14="http://schemas.microsoft.com/office/powerpoint/2010/main" val="1144613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31247C7-E678-4C58-A265-E24AE08D6F0A}"/>
              </a:ext>
            </a:extLst>
          </p:cNvPr>
          <p:cNvSpPr txBox="1"/>
          <p:nvPr/>
        </p:nvSpPr>
        <p:spPr>
          <a:xfrm>
            <a:off x="336727" y="1659285"/>
            <a:ext cx="6919857" cy="5016758"/>
          </a:xfrm>
          <a:prstGeom prst="rect">
            <a:avLst/>
          </a:prstGeom>
          <a:noFill/>
        </p:spPr>
        <p:txBody>
          <a:bodyPr wrap="square" rtlCol="0">
            <a:spAutoFit/>
          </a:bodyPr>
          <a:lstStyle/>
          <a:p>
            <a:pPr algn="just"/>
            <a:r>
              <a:rPr lang="fr-FR" sz="3200" dirty="0"/>
              <a:t>Beaucoup de contributions sont sévères avec les assemblées dominicales, et des chrétiens ne les imaginent pas comme des lieux dont ils pourraient dire : </a:t>
            </a:r>
            <a:r>
              <a:rPr lang="fr-FR" sz="3200" i="1" dirty="0"/>
              <a:t>‘‘Viens et vois’’</a:t>
            </a:r>
            <a:r>
              <a:rPr lang="fr-FR" sz="3200" dirty="0"/>
              <a:t>, ni comme des lieux où Jésus se donne à reconnaître malgré la fraction du pain. </a:t>
            </a:r>
            <a:r>
              <a:rPr lang="fr-FR" sz="3200" i="1" dirty="0"/>
              <a:t>A contrario</a:t>
            </a:r>
            <a:r>
              <a:rPr lang="fr-FR" sz="3200" dirty="0"/>
              <a:t>, les cellules pourraient être des lieux où l'on invite à découvrir Jésus, des lieux où l'on donne un témoignage simple de vie chrétienne. </a:t>
            </a:r>
          </a:p>
        </p:txBody>
      </p:sp>
      <p:pic>
        <p:nvPicPr>
          <p:cNvPr id="6" name="Image 5">
            <a:extLst>
              <a:ext uri="{FF2B5EF4-FFF2-40B4-BE49-F238E27FC236}">
                <a16:creationId xmlns:a16="http://schemas.microsoft.com/office/drawing/2014/main" id="{D3371019-AF43-00B8-7876-92608D49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4102" name="Picture 6" descr="Où en est-on avec l'Eucharistie ? la messe ? la communion ? | Paroisse du  Saint-Esprit | Paris 12e">
            <a:extLst>
              <a:ext uri="{FF2B5EF4-FFF2-40B4-BE49-F238E27FC236}">
                <a16:creationId xmlns:a16="http://schemas.microsoft.com/office/drawing/2014/main" id="{48934CD0-63F2-13DE-52C8-0E18982F8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9" r="17276"/>
          <a:stretch/>
        </p:blipFill>
        <p:spPr bwMode="auto">
          <a:xfrm>
            <a:off x="7558411" y="1825268"/>
            <a:ext cx="3932822" cy="431762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FC868AB-377A-170E-7122-F1E9D0CB82CA}"/>
              </a:ext>
            </a:extLst>
          </p:cNvPr>
          <p:cNvSpPr txBox="1"/>
          <p:nvPr/>
        </p:nvSpPr>
        <p:spPr>
          <a:xfrm>
            <a:off x="10131117" y="6142893"/>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
        <p:nvSpPr>
          <p:cNvPr id="10" name="Titre 1">
            <a:extLst>
              <a:ext uri="{FF2B5EF4-FFF2-40B4-BE49-F238E27FC236}">
                <a16:creationId xmlns:a16="http://schemas.microsoft.com/office/drawing/2014/main" id="{ED76B56A-BA7F-90A8-92E3-A4508A81A2BE}"/>
              </a:ext>
            </a:extLst>
          </p:cNvPr>
          <p:cNvSpPr txBox="1">
            <a:spLocks/>
          </p:cNvSpPr>
          <p:nvPr/>
        </p:nvSpPr>
        <p:spPr>
          <a:xfrm>
            <a:off x="2347233" y="393761"/>
            <a:ext cx="9144000" cy="943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5 : Quels ont été les « rêves, les envies et les désirs » exprimés ? Quels sont les « petits pas » déjà faits ou à faire ?</a:t>
            </a:r>
            <a:endParaRPr lang="fr-FR" sz="2800" dirty="0"/>
          </a:p>
        </p:txBody>
      </p:sp>
    </p:spTree>
    <p:extLst>
      <p:ext uri="{BB962C8B-B14F-4D97-AF65-F5344CB8AC3E}">
        <p14:creationId xmlns:p14="http://schemas.microsoft.com/office/powerpoint/2010/main" val="192351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31247C7-E678-4C58-A265-E24AE08D6F0A}"/>
              </a:ext>
            </a:extLst>
          </p:cNvPr>
          <p:cNvSpPr txBox="1"/>
          <p:nvPr/>
        </p:nvSpPr>
        <p:spPr>
          <a:xfrm>
            <a:off x="363415" y="1777225"/>
            <a:ext cx="7524000" cy="4801314"/>
          </a:xfrm>
          <a:prstGeom prst="rect">
            <a:avLst/>
          </a:prstGeom>
          <a:noFill/>
        </p:spPr>
        <p:txBody>
          <a:bodyPr wrap="square" rtlCol="0">
            <a:spAutoFit/>
          </a:bodyPr>
          <a:lstStyle/>
          <a:p>
            <a:pPr algn="just"/>
            <a:r>
              <a:rPr lang="fr-FR" sz="3200" dirty="0"/>
              <a:t>Vu la cristallisation que la démarche synodale a permise et les espérances qu'elle a suscitées, l'après synode sera déterminant, voire décisif.</a:t>
            </a:r>
          </a:p>
          <a:p>
            <a:pPr algn="just"/>
            <a:endParaRPr lang="fr-FR" dirty="0"/>
          </a:p>
          <a:p>
            <a:pPr algn="just"/>
            <a:r>
              <a:rPr lang="fr-FR" sz="3200" b="1" dirty="0">
                <a:solidFill>
                  <a:srgbClr val="0070C0"/>
                </a:solidFill>
              </a:rPr>
              <a:t>Repenser</a:t>
            </a:r>
            <a:r>
              <a:rPr lang="fr-FR" sz="3200" dirty="0"/>
              <a:t> apparaît souvent : non pas faire </a:t>
            </a:r>
            <a:r>
              <a:rPr lang="fr-FR" sz="3200" i="1" dirty="0"/>
              <a:t>tabula rasa </a:t>
            </a:r>
            <a:r>
              <a:rPr lang="fr-FR" sz="3200" dirty="0"/>
              <a:t>de la théologie et de l’ecclésiologie, mais les articuler à frais nouveaux, avec des yeux nouveaux : </a:t>
            </a:r>
            <a:r>
              <a:rPr lang="fr-FR" sz="3200" i="1" dirty="0">
                <a:solidFill>
                  <a:srgbClr val="0070C0"/>
                </a:solidFill>
              </a:rPr>
              <a:t>‘‘alors leurs yeux s’ouvrirent et ils le reconnurent’’…</a:t>
            </a:r>
          </a:p>
        </p:txBody>
      </p:sp>
      <p:pic>
        <p:nvPicPr>
          <p:cNvPr id="6" name="Image 5">
            <a:extLst>
              <a:ext uri="{FF2B5EF4-FFF2-40B4-BE49-F238E27FC236}">
                <a16:creationId xmlns:a16="http://schemas.microsoft.com/office/drawing/2014/main" id="{D3371019-AF43-00B8-7876-92608D49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5122" name="Picture 2" descr="Document-Exégèse: Emmaüs Lc 24,13-35 | Mess'AJE Ouest">
            <a:extLst>
              <a:ext uri="{FF2B5EF4-FFF2-40B4-BE49-F238E27FC236}">
                <a16:creationId xmlns:a16="http://schemas.microsoft.com/office/drawing/2014/main" id="{FA1F6A46-98D5-EBA6-7C70-B579AC031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833" y="1967017"/>
            <a:ext cx="3398400" cy="420042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DAA5629-D97F-B867-7728-C60510F19088}"/>
              </a:ext>
            </a:extLst>
          </p:cNvPr>
          <p:cNvSpPr txBox="1"/>
          <p:nvPr/>
        </p:nvSpPr>
        <p:spPr>
          <a:xfrm>
            <a:off x="10131117" y="6266872"/>
            <a:ext cx="1360116" cy="307777"/>
          </a:xfrm>
          <a:prstGeom prst="rect">
            <a:avLst/>
          </a:prstGeom>
          <a:noFill/>
        </p:spPr>
        <p:txBody>
          <a:bodyPr wrap="none" rtlCol="0">
            <a:spAutoFit/>
          </a:bodyPr>
          <a:lstStyle/>
          <a:p>
            <a:r>
              <a:rPr lang="fr-FR" sz="1400" i="1" dirty="0"/>
              <a:t>Image : </a:t>
            </a:r>
            <a:r>
              <a:rPr lang="fr-FR" sz="1400" i="1" dirty="0" err="1"/>
              <a:t>Arcabas</a:t>
            </a:r>
            <a:endParaRPr lang="fr-FR" sz="1400" i="1" dirty="0"/>
          </a:p>
        </p:txBody>
      </p:sp>
      <p:sp>
        <p:nvSpPr>
          <p:cNvPr id="10" name="Titre 1">
            <a:extLst>
              <a:ext uri="{FF2B5EF4-FFF2-40B4-BE49-F238E27FC236}">
                <a16:creationId xmlns:a16="http://schemas.microsoft.com/office/drawing/2014/main" id="{6C16E032-B3A2-8E72-DCF6-367118D8CDE4}"/>
              </a:ext>
            </a:extLst>
          </p:cNvPr>
          <p:cNvSpPr txBox="1">
            <a:spLocks/>
          </p:cNvSpPr>
          <p:nvPr/>
        </p:nvSpPr>
        <p:spPr>
          <a:xfrm>
            <a:off x="2347233" y="393761"/>
            <a:ext cx="9144000" cy="943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800"/>
              <a:t>Question 5 : Quels ont été les « rêves, les envies et les désirs » exprimés ? Quels sont les « petits pas » déjà faits ou à faire ?</a:t>
            </a:r>
            <a:endParaRPr lang="fr-FR" sz="2800" dirty="0"/>
          </a:p>
        </p:txBody>
      </p:sp>
    </p:spTree>
    <p:extLst>
      <p:ext uri="{BB962C8B-B14F-4D97-AF65-F5344CB8AC3E}">
        <p14:creationId xmlns:p14="http://schemas.microsoft.com/office/powerpoint/2010/main" val="267662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8" name="Image 7">
            <a:extLst>
              <a:ext uri="{FF2B5EF4-FFF2-40B4-BE49-F238E27FC236}">
                <a16:creationId xmlns:a16="http://schemas.microsoft.com/office/drawing/2014/main" id="{2447CC18-4EDA-770F-887A-9B6AAD507286}"/>
              </a:ext>
            </a:extLst>
          </p:cNvPr>
          <p:cNvPicPr>
            <a:picLocks noChangeAspect="1"/>
          </p:cNvPicPr>
          <p:nvPr/>
        </p:nvPicPr>
        <p:blipFill rotWithShape="1">
          <a:blip r:embed="rId3"/>
          <a:srcRect l="7737" t="41266" r="6072" b="27184"/>
          <a:stretch/>
        </p:blipFill>
        <p:spPr>
          <a:xfrm>
            <a:off x="220098" y="1644816"/>
            <a:ext cx="11579917" cy="2383159"/>
          </a:xfrm>
          <a:prstGeom prst="rect">
            <a:avLst/>
          </a:prstGeom>
        </p:spPr>
      </p:pic>
      <p:sp>
        <p:nvSpPr>
          <p:cNvPr id="5" name="Rectangle 4">
            <a:extLst>
              <a:ext uri="{FF2B5EF4-FFF2-40B4-BE49-F238E27FC236}">
                <a16:creationId xmlns:a16="http://schemas.microsoft.com/office/drawing/2014/main" id="{16D767E2-BA2A-1B56-04EE-D8216998FD29}"/>
              </a:ext>
            </a:extLst>
          </p:cNvPr>
          <p:cNvSpPr/>
          <p:nvPr/>
        </p:nvSpPr>
        <p:spPr>
          <a:xfrm>
            <a:off x="6469039" y="2385242"/>
            <a:ext cx="5317328"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FA442DAC-2076-17BE-359D-D9885F955DD0}"/>
              </a:ext>
            </a:extLst>
          </p:cNvPr>
          <p:cNvSpPr>
            <a:spLocks noGrp="1"/>
          </p:cNvSpPr>
          <p:nvPr>
            <p:ph type="ctrTitle"/>
          </p:nvPr>
        </p:nvSpPr>
        <p:spPr>
          <a:xfrm>
            <a:off x="6714271" y="2317540"/>
            <a:ext cx="4826863" cy="2383159"/>
          </a:xfrm>
        </p:spPr>
        <p:txBody>
          <a:bodyPr>
            <a:noAutofit/>
          </a:bodyPr>
          <a:lstStyle/>
          <a:p>
            <a:pPr algn="just"/>
            <a:r>
              <a:rPr lang="fr-FR" sz="3200" dirty="0">
                <a:latin typeface="+mn-lt"/>
              </a:rPr>
              <a:t>Le bureau national fera une synthèse à partir des synthèses diocésaines pour juin, soumise à validation des évêques. </a:t>
            </a:r>
            <a:endParaRPr lang="fr-FR" sz="3200" i="1" dirty="0">
              <a:latin typeface="+mn-lt"/>
            </a:endParaRPr>
          </a:p>
        </p:txBody>
      </p:sp>
    </p:spTree>
    <p:extLst>
      <p:ext uri="{BB962C8B-B14F-4D97-AF65-F5344CB8AC3E}">
        <p14:creationId xmlns:p14="http://schemas.microsoft.com/office/powerpoint/2010/main" val="2940030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8" name="Image 7">
            <a:extLst>
              <a:ext uri="{FF2B5EF4-FFF2-40B4-BE49-F238E27FC236}">
                <a16:creationId xmlns:a16="http://schemas.microsoft.com/office/drawing/2014/main" id="{75A850EA-0AAD-A800-8234-7356BED20DB1}"/>
              </a:ext>
            </a:extLst>
          </p:cNvPr>
          <p:cNvPicPr>
            <a:picLocks noChangeAspect="1"/>
          </p:cNvPicPr>
          <p:nvPr/>
        </p:nvPicPr>
        <p:blipFill rotWithShape="1">
          <a:blip r:embed="rId3"/>
          <a:srcRect l="7737" t="41266" r="6072" b="27184"/>
          <a:stretch/>
        </p:blipFill>
        <p:spPr>
          <a:xfrm>
            <a:off x="220098" y="1644816"/>
            <a:ext cx="11579917" cy="2383159"/>
          </a:xfrm>
          <a:prstGeom prst="rect">
            <a:avLst/>
          </a:prstGeom>
        </p:spPr>
      </p:pic>
      <p:sp>
        <p:nvSpPr>
          <p:cNvPr id="5" name="Rectangle 4">
            <a:extLst>
              <a:ext uri="{FF2B5EF4-FFF2-40B4-BE49-F238E27FC236}">
                <a16:creationId xmlns:a16="http://schemas.microsoft.com/office/drawing/2014/main" id="{D578756B-34A0-3D88-CC1A-2B41F06F2BB2}"/>
              </a:ext>
            </a:extLst>
          </p:cNvPr>
          <p:cNvSpPr/>
          <p:nvPr/>
        </p:nvSpPr>
        <p:spPr>
          <a:xfrm>
            <a:off x="9526137" y="2385242"/>
            <a:ext cx="2260230"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AA84F213-51ED-8A01-CB6D-CC8DBB065BD9}"/>
              </a:ext>
            </a:extLst>
          </p:cNvPr>
          <p:cNvSpPr txBox="1">
            <a:spLocks/>
          </p:cNvSpPr>
          <p:nvPr/>
        </p:nvSpPr>
        <p:spPr>
          <a:xfrm>
            <a:off x="768000" y="4515834"/>
            <a:ext cx="10656000" cy="13947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3200">
                <a:latin typeface="+mn-lt"/>
              </a:rPr>
              <a:t>Une synthèse continentale sera ensuite élaborée à partir des synthèses nationales, en vue de constituer un document de travail pour le Synode des Évêques d’octobre 2023.</a:t>
            </a:r>
            <a:endParaRPr lang="fr-FR" sz="3200" i="1" dirty="0">
              <a:latin typeface="+mn-lt"/>
            </a:endParaRPr>
          </a:p>
        </p:txBody>
      </p:sp>
    </p:spTree>
    <p:extLst>
      <p:ext uri="{BB962C8B-B14F-4D97-AF65-F5344CB8AC3E}">
        <p14:creationId xmlns:p14="http://schemas.microsoft.com/office/powerpoint/2010/main" val="2222987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
        <p:nvSpPr>
          <p:cNvPr id="5" name="Titre 1">
            <a:extLst>
              <a:ext uri="{FF2B5EF4-FFF2-40B4-BE49-F238E27FC236}">
                <a16:creationId xmlns:a16="http://schemas.microsoft.com/office/drawing/2014/main" id="{3F0E2D9E-7D58-E32F-214C-E81D9B758BD9}"/>
              </a:ext>
            </a:extLst>
          </p:cNvPr>
          <p:cNvSpPr>
            <a:spLocks noGrp="1"/>
          </p:cNvSpPr>
          <p:nvPr>
            <p:ph type="ctrTitle"/>
          </p:nvPr>
        </p:nvSpPr>
        <p:spPr>
          <a:xfrm>
            <a:off x="768000" y="4515834"/>
            <a:ext cx="10656000" cy="1094552"/>
          </a:xfrm>
        </p:spPr>
        <p:txBody>
          <a:bodyPr>
            <a:noAutofit/>
          </a:bodyPr>
          <a:lstStyle/>
          <a:p>
            <a:pPr algn="just"/>
            <a:r>
              <a:rPr lang="fr-FR" sz="3200" dirty="0">
                <a:latin typeface="+mn-lt"/>
              </a:rPr>
              <a:t>On pourra ensuite s’attendre à une exhortation apostolique post-synodale de la part du Saint-Père.</a:t>
            </a:r>
            <a:endParaRPr lang="fr-FR" sz="3200" i="1" dirty="0">
              <a:latin typeface="+mn-lt"/>
            </a:endParaRPr>
          </a:p>
        </p:txBody>
      </p:sp>
      <p:pic>
        <p:nvPicPr>
          <p:cNvPr id="9" name="Image 8">
            <a:extLst>
              <a:ext uri="{FF2B5EF4-FFF2-40B4-BE49-F238E27FC236}">
                <a16:creationId xmlns:a16="http://schemas.microsoft.com/office/drawing/2014/main" id="{C5ECDA6F-3DE0-B27D-BB30-416AC72888E9}"/>
              </a:ext>
            </a:extLst>
          </p:cNvPr>
          <p:cNvPicPr>
            <a:picLocks noChangeAspect="1"/>
          </p:cNvPicPr>
          <p:nvPr/>
        </p:nvPicPr>
        <p:blipFill rotWithShape="1">
          <a:blip r:embed="rId3"/>
          <a:srcRect l="7737" t="41266" r="6072" b="27184"/>
          <a:stretch/>
        </p:blipFill>
        <p:spPr>
          <a:xfrm>
            <a:off x="220098" y="1644816"/>
            <a:ext cx="11579917" cy="2383159"/>
          </a:xfrm>
          <a:prstGeom prst="rect">
            <a:avLst/>
          </a:prstGeom>
        </p:spPr>
      </p:pic>
    </p:spTree>
    <p:extLst>
      <p:ext uri="{BB962C8B-B14F-4D97-AF65-F5344CB8AC3E}">
        <p14:creationId xmlns:p14="http://schemas.microsoft.com/office/powerpoint/2010/main" val="283417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Image 6">
            <a:extLst>
              <a:ext uri="{FF2B5EF4-FFF2-40B4-BE49-F238E27FC236}">
                <a16:creationId xmlns:a16="http://schemas.microsoft.com/office/drawing/2014/main" id="{86CCCDA8-1AF4-7C77-CD71-B8788F63DF2F}"/>
              </a:ext>
            </a:extLst>
          </p:cNvPr>
          <p:cNvPicPr>
            <a:picLocks noChangeAspect="1"/>
          </p:cNvPicPr>
          <p:nvPr/>
        </p:nvPicPr>
        <p:blipFill rotWithShape="1">
          <a:blip r:embed="rId3"/>
          <a:srcRect l="7737" t="41266" r="6072" b="27184"/>
          <a:stretch/>
        </p:blipFill>
        <p:spPr>
          <a:xfrm>
            <a:off x="220098" y="1642570"/>
            <a:ext cx="11579917" cy="2383159"/>
          </a:xfrm>
          <a:prstGeom prst="rect">
            <a:avLst/>
          </a:prstGeom>
        </p:spPr>
      </p:pic>
      <p:sp>
        <p:nvSpPr>
          <p:cNvPr id="8" name="Rectangle 7">
            <a:extLst>
              <a:ext uri="{FF2B5EF4-FFF2-40B4-BE49-F238E27FC236}">
                <a16:creationId xmlns:a16="http://schemas.microsoft.com/office/drawing/2014/main" id="{6D842EE5-7754-DB09-9497-9E8A3D7ACD6C}"/>
              </a:ext>
            </a:extLst>
          </p:cNvPr>
          <p:cNvSpPr/>
          <p:nvPr/>
        </p:nvSpPr>
        <p:spPr>
          <a:xfrm>
            <a:off x="2829545" y="2362552"/>
            <a:ext cx="8956822"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9802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768000" y="2286731"/>
            <a:ext cx="10656000" cy="2284538"/>
          </a:xfrm>
        </p:spPr>
        <p:txBody>
          <a:bodyPr>
            <a:noAutofit/>
          </a:bodyPr>
          <a:lstStyle/>
          <a:p>
            <a:r>
              <a:rPr lang="fr-FR" sz="3200" dirty="0">
                <a:latin typeface="+mn-lt"/>
              </a:rPr>
              <a:t>Pour conclure : </a:t>
            </a:r>
            <a:br>
              <a:rPr lang="fr-FR" sz="3200" dirty="0">
                <a:latin typeface="+mn-lt"/>
              </a:rPr>
            </a:br>
            <a:br>
              <a:rPr lang="fr-FR" sz="3200" dirty="0">
                <a:latin typeface="+mn-lt"/>
              </a:rPr>
            </a:br>
            <a:r>
              <a:rPr lang="fr-FR" sz="3200" i="1" dirty="0">
                <a:latin typeface="+mn-lt"/>
              </a:rPr>
              <a:t>« Merci à notre Pape François pour ce synode qui donnant la parole à son peuple nous oblige, nous aussi, à faire effort à prendre notre part dans l’exercice de la synodalité ».</a:t>
            </a:r>
          </a:p>
        </p:txBody>
      </p:sp>
      <p:pic>
        <p:nvPicPr>
          <p:cNvPr id="6" name="Image 5">
            <a:extLst>
              <a:ext uri="{FF2B5EF4-FFF2-40B4-BE49-F238E27FC236}">
                <a16:creationId xmlns:a16="http://schemas.microsoft.com/office/drawing/2014/main" id="{7CDBF7AF-2A6C-F986-BF42-2071DAB4D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1649870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54B9D8-6893-453F-9ACE-068B6B290E89}"/>
              </a:ext>
            </a:extLst>
          </p:cNvPr>
          <p:cNvSpPr txBox="1"/>
          <p:nvPr/>
        </p:nvSpPr>
        <p:spPr>
          <a:xfrm>
            <a:off x="2500140" y="2890391"/>
            <a:ext cx="6930464" cy="1077218"/>
          </a:xfrm>
          <a:prstGeom prst="rect">
            <a:avLst/>
          </a:prstGeom>
          <a:noFill/>
        </p:spPr>
        <p:txBody>
          <a:bodyPr wrap="square" rtlCol="0">
            <a:spAutoFit/>
          </a:bodyPr>
          <a:lstStyle/>
          <a:p>
            <a:pPr algn="ctr"/>
            <a:r>
              <a:rPr lang="fr-FR" sz="3200" dirty="0"/>
              <a:t>La synthèse complète est disponible sur </a:t>
            </a:r>
            <a:r>
              <a:rPr lang="fr-FR" sz="3200" dirty="0">
                <a:hlinkClick r:id="rId2"/>
              </a:rPr>
              <a:t>www.catholique-nancy.fr/synode2023</a:t>
            </a:r>
            <a:endParaRPr lang="fr-FR" sz="3200" dirty="0"/>
          </a:p>
        </p:txBody>
      </p:sp>
      <p:pic>
        <p:nvPicPr>
          <p:cNvPr id="5" name="Image 4">
            <a:extLst>
              <a:ext uri="{FF2B5EF4-FFF2-40B4-BE49-F238E27FC236}">
                <a16:creationId xmlns:a16="http://schemas.microsoft.com/office/drawing/2014/main" id="{BB9DCE89-8456-8B0A-99FB-25EB590CD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
        <p:nvSpPr>
          <p:cNvPr id="4" name="ZoneTexte 3">
            <a:extLst>
              <a:ext uri="{FF2B5EF4-FFF2-40B4-BE49-F238E27FC236}">
                <a16:creationId xmlns:a16="http://schemas.microsoft.com/office/drawing/2014/main" id="{BAAC3028-6D8E-019A-37FD-C1552C6DFD1A}"/>
              </a:ext>
            </a:extLst>
          </p:cNvPr>
          <p:cNvSpPr txBox="1"/>
          <p:nvPr/>
        </p:nvSpPr>
        <p:spPr>
          <a:xfrm>
            <a:off x="8493071" y="6075336"/>
            <a:ext cx="3698929" cy="369332"/>
          </a:xfrm>
          <a:prstGeom prst="rect">
            <a:avLst/>
          </a:prstGeom>
          <a:noFill/>
        </p:spPr>
        <p:txBody>
          <a:bodyPr wrap="square" rtlCol="0">
            <a:spAutoFit/>
          </a:bodyPr>
          <a:lstStyle/>
          <a:p>
            <a:pPr algn="ctr"/>
            <a:r>
              <a:rPr lang="fr-FR" i="1" dirty="0"/>
              <a:t>Crédit photos : Rémy Nelson</a:t>
            </a:r>
          </a:p>
        </p:txBody>
      </p:sp>
    </p:spTree>
    <p:extLst>
      <p:ext uri="{BB962C8B-B14F-4D97-AF65-F5344CB8AC3E}">
        <p14:creationId xmlns:p14="http://schemas.microsoft.com/office/powerpoint/2010/main" val="67843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Image 6">
            <a:extLst>
              <a:ext uri="{FF2B5EF4-FFF2-40B4-BE49-F238E27FC236}">
                <a16:creationId xmlns:a16="http://schemas.microsoft.com/office/drawing/2014/main" id="{86CCCDA8-1AF4-7C77-CD71-B8788F63DF2F}"/>
              </a:ext>
            </a:extLst>
          </p:cNvPr>
          <p:cNvPicPr>
            <a:picLocks noChangeAspect="1"/>
          </p:cNvPicPr>
          <p:nvPr/>
        </p:nvPicPr>
        <p:blipFill rotWithShape="1">
          <a:blip r:embed="rId3"/>
          <a:srcRect l="7737" t="41266" r="6072" b="27184"/>
          <a:stretch/>
        </p:blipFill>
        <p:spPr>
          <a:xfrm>
            <a:off x="220098" y="1644816"/>
            <a:ext cx="11579917" cy="2383159"/>
          </a:xfrm>
          <a:prstGeom prst="rect">
            <a:avLst/>
          </a:prstGeom>
        </p:spPr>
      </p:pic>
      <p:sp>
        <p:nvSpPr>
          <p:cNvPr id="8" name="Rectangle 7">
            <a:extLst>
              <a:ext uri="{FF2B5EF4-FFF2-40B4-BE49-F238E27FC236}">
                <a16:creationId xmlns:a16="http://schemas.microsoft.com/office/drawing/2014/main" id="{6D842EE5-7754-DB09-9497-9E8A3D7ACD6C}"/>
              </a:ext>
            </a:extLst>
          </p:cNvPr>
          <p:cNvSpPr/>
          <p:nvPr/>
        </p:nvSpPr>
        <p:spPr>
          <a:xfrm>
            <a:off x="2829545" y="2321165"/>
            <a:ext cx="8956822"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7415D1A-84D2-2D8F-670A-941D1700FE3C}"/>
              </a:ext>
            </a:extLst>
          </p:cNvPr>
          <p:cNvSpPr txBox="1"/>
          <p:nvPr/>
        </p:nvSpPr>
        <p:spPr>
          <a:xfrm>
            <a:off x="3070429" y="2379900"/>
            <a:ext cx="5741530" cy="4031873"/>
          </a:xfrm>
          <a:prstGeom prst="rect">
            <a:avLst/>
          </a:prstGeom>
          <a:noFill/>
        </p:spPr>
        <p:txBody>
          <a:bodyPr wrap="square" rtlCol="0">
            <a:spAutoFit/>
          </a:bodyPr>
          <a:lstStyle/>
          <a:p>
            <a:pPr algn="just"/>
            <a:r>
              <a:rPr lang="fr-FR" sz="3200" dirty="0"/>
              <a:t>Pour sensibiliser à la démarche et informer des outils nécessaires à la consultation, un mini-site associé au portail diocésain a été mis en place, et quatre lettres d’information ont été diffusées auprès des paroisses, mouvements et services.</a:t>
            </a:r>
          </a:p>
        </p:txBody>
      </p:sp>
      <p:pic>
        <p:nvPicPr>
          <p:cNvPr id="10" name="Image 9">
            <a:extLst>
              <a:ext uri="{FF2B5EF4-FFF2-40B4-BE49-F238E27FC236}">
                <a16:creationId xmlns:a16="http://schemas.microsoft.com/office/drawing/2014/main" id="{854139E6-C5C1-B29E-84CF-9F839AF4EDAD}"/>
              </a:ext>
            </a:extLst>
          </p:cNvPr>
          <p:cNvPicPr>
            <a:picLocks noChangeAspect="1"/>
          </p:cNvPicPr>
          <p:nvPr/>
        </p:nvPicPr>
        <p:blipFill rotWithShape="1">
          <a:blip r:embed="rId4"/>
          <a:srcRect l="38691" t="21890" r="40238" b="25639"/>
          <a:stretch/>
        </p:blipFill>
        <p:spPr>
          <a:xfrm>
            <a:off x="10443388" y="4206372"/>
            <a:ext cx="1213321" cy="1698651"/>
          </a:xfrm>
          <a:prstGeom prst="rect">
            <a:avLst/>
          </a:prstGeom>
          <a:ln>
            <a:solidFill>
              <a:schemeClr val="tx1"/>
            </a:solidFill>
          </a:ln>
        </p:spPr>
      </p:pic>
      <p:pic>
        <p:nvPicPr>
          <p:cNvPr id="12" name="Image 11">
            <a:extLst>
              <a:ext uri="{FF2B5EF4-FFF2-40B4-BE49-F238E27FC236}">
                <a16:creationId xmlns:a16="http://schemas.microsoft.com/office/drawing/2014/main" id="{02C1A656-A94F-90D1-E965-934A1A3AE9D8}"/>
              </a:ext>
            </a:extLst>
          </p:cNvPr>
          <p:cNvPicPr>
            <a:picLocks noChangeAspect="1"/>
          </p:cNvPicPr>
          <p:nvPr/>
        </p:nvPicPr>
        <p:blipFill rotWithShape="1">
          <a:blip r:embed="rId5"/>
          <a:srcRect l="37500" t="21891" r="38571" b="17656"/>
          <a:stretch/>
        </p:blipFill>
        <p:spPr>
          <a:xfrm>
            <a:off x="10132763" y="3722638"/>
            <a:ext cx="1213320" cy="1723397"/>
          </a:xfrm>
          <a:prstGeom prst="rect">
            <a:avLst/>
          </a:prstGeom>
          <a:ln>
            <a:solidFill>
              <a:schemeClr val="tx1"/>
            </a:solidFill>
          </a:ln>
        </p:spPr>
      </p:pic>
      <p:pic>
        <p:nvPicPr>
          <p:cNvPr id="13" name="Image 12">
            <a:extLst>
              <a:ext uri="{FF2B5EF4-FFF2-40B4-BE49-F238E27FC236}">
                <a16:creationId xmlns:a16="http://schemas.microsoft.com/office/drawing/2014/main" id="{45B88501-642D-6EE8-F975-565A8E0FC275}"/>
              </a:ext>
            </a:extLst>
          </p:cNvPr>
          <p:cNvPicPr>
            <a:picLocks noChangeAspect="1"/>
          </p:cNvPicPr>
          <p:nvPr/>
        </p:nvPicPr>
        <p:blipFill rotWithShape="1">
          <a:blip r:embed="rId6"/>
          <a:srcRect l="37262" t="21891" r="38940" b="17656"/>
          <a:stretch/>
        </p:blipFill>
        <p:spPr>
          <a:xfrm>
            <a:off x="9610437" y="3314142"/>
            <a:ext cx="1175361" cy="1678675"/>
          </a:xfrm>
          <a:prstGeom prst="rect">
            <a:avLst/>
          </a:prstGeom>
          <a:ln>
            <a:solidFill>
              <a:schemeClr val="tx1"/>
            </a:solidFill>
          </a:ln>
        </p:spPr>
      </p:pic>
      <p:pic>
        <p:nvPicPr>
          <p:cNvPr id="14" name="Image 13">
            <a:extLst>
              <a:ext uri="{FF2B5EF4-FFF2-40B4-BE49-F238E27FC236}">
                <a16:creationId xmlns:a16="http://schemas.microsoft.com/office/drawing/2014/main" id="{54227FF2-3A30-5180-7AA7-0D488A3042F4}"/>
              </a:ext>
            </a:extLst>
          </p:cNvPr>
          <p:cNvPicPr>
            <a:picLocks noChangeAspect="1"/>
          </p:cNvPicPr>
          <p:nvPr/>
        </p:nvPicPr>
        <p:blipFill rotWithShape="1">
          <a:blip r:embed="rId7"/>
          <a:srcRect l="38095" t="21891" r="40000" b="22315"/>
          <a:stretch/>
        </p:blipFill>
        <p:spPr>
          <a:xfrm>
            <a:off x="9122585" y="2836395"/>
            <a:ext cx="1186156" cy="1698651"/>
          </a:xfrm>
          <a:prstGeom prst="rect">
            <a:avLst/>
          </a:prstGeom>
          <a:ln>
            <a:solidFill>
              <a:schemeClr val="tx1"/>
            </a:solidFill>
          </a:ln>
        </p:spPr>
      </p:pic>
      <p:pic>
        <p:nvPicPr>
          <p:cNvPr id="15" name="Image 14">
            <a:extLst>
              <a:ext uri="{FF2B5EF4-FFF2-40B4-BE49-F238E27FC236}">
                <a16:creationId xmlns:a16="http://schemas.microsoft.com/office/drawing/2014/main" id="{324C6FC7-9C98-ED42-19CD-730B971F6955}"/>
              </a:ext>
            </a:extLst>
          </p:cNvPr>
          <p:cNvPicPr>
            <a:picLocks noChangeAspect="1"/>
          </p:cNvPicPr>
          <p:nvPr/>
        </p:nvPicPr>
        <p:blipFill rotWithShape="1">
          <a:blip r:embed="rId8"/>
          <a:srcRect l="37976" t="21891" r="38095" b="17656"/>
          <a:stretch/>
        </p:blipFill>
        <p:spPr>
          <a:xfrm>
            <a:off x="845917" y="4179372"/>
            <a:ext cx="1465086" cy="2081004"/>
          </a:xfrm>
          <a:prstGeom prst="rect">
            <a:avLst/>
          </a:prstGeom>
          <a:ln>
            <a:solidFill>
              <a:schemeClr val="tx1"/>
            </a:solidFill>
          </a:ln>
        </p:spPr>
      </p:pic>
    </p:spTree>
    <p:extLst>
      <p:ext uri="{BB962C8B-B14F-4D97-AF65-F5344CB8AC3E}">
        <p14:creationId xmlns:p14="http://schemas.microsoft.com/office/powerpoint/2010/main" val="254897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Image 6">
            <a:extLst>
              <a:ext uri="{FF2B5EF4-FFF2-40B4-BE49-F238E27FC236}">
                <a16:creationId xmlns:a16="http://schemas.microsoft.com/office/drawing/2014/main" id="{86CCCDA8-1AF4-7C77-CD71-B8788F63DF2F}"/>
              </a:ext>
            </a:extLst>
          </p:cNvPr>
          <p:cNvPicPr>
            <a:picLocks noChangeAspect="1"/>
          </p:cNvPicPr>
          <p:nvPr/>
        </p:nvPicPr>
        <p:blipFill rotWithShape="1">
          <a:blip r:embed="rId3"/>
          <a:srcRect l="7737" t="41266" r="6072" b="27184"/>
          <a:stretch/>
        </p:blipFill>
        <p:spPr>
          <a:xfrm>
            <a:off x="220098" y="1644816"/>
            <a:ext cx="11579917" cy="2383159"/>
          </a:xfrm>
          <a:prstGeom prst="rect">
            <a:avLst/>
          </a:prstGeom>
        </p:spPr>
      </p:pic>
      <p:sp>
        <p:nvSpPr>
          <p:cNvPr id="8" name="Rectangle 7">
            <a:extLst>
              <a:ext uri="{FF2B5EF4-FFF2-40B4-BE49-F238E27FC236}">
                <a16:creationId xmlns:a16="http://schemas.microsoft.com/office/drawing/2014/main" id="{6D842EE5-7754-DB09-9497-9E8A3D7ACD6C}"/>
              </a:ext>
            </a:extLst>
          </p:cNvPr>
          <p:cNvSpPr/>
          <p:nvPr/>
        </p:nvSpPr>
        <p:spPr>
          <a:xfrm>
            <a:off x="2829545" y="2349300"/>
            <a:ext cx="8956822"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1D49732-3B80-E9F9-F019-08F7277C3C57}"/>
              </a:ext>
            </a:extLst>
          </p:cNvPr>
          <p:cNvSpPr txBox="1"/>
          <p:nvPr/>
        </p:nvSpPr>
        <p:spPr>
          <a:xfrm>
            <a:off x="3190673" y="2349300"/>
            <a:ext cx="5175112" cy="2554545"/>
          </a:xfrm>
          <a:prstGeom prst="rect">
            <a:avLst/>
          </a:prstGeom>
          <a:noFill/>
        </p:spPr>
        <p:txBody>
          <a:bodyPr wrap="square" rtlCol="0">
            <a:spAutoFit/>
          </a:bodyPr>
          <a:lstStyle/>
          <a:p>
            <a:pPr algn="just"/>
            <a:r>
              <a:rPr lang="fr-FR" sz="3200" dirty="0"/>
              <a:t>2 documents ont été réalisés avec la Pastorale Liturgique et Sacramentelle pour célébrer l’ouverture  du  Synode,  et</a:t>
            </a:r>
            <a:br>
              <a:rPr lang="fr-FR" sz="3200" dirty="0"/>
            </a:br>
            <a:endParaRPr lang="fr-FR" sz="3200" dirty="0"/>
          </a:p>
        </p:txBody>
      </p:sp>
      <p:pic>
        <p:nvPicPr>
          <p:cNvPr id="12" name="Image 11">
            <a:extLst>
              <a:ext uri="{FF2B5EF4-FFF2-40B4-BE49-F238E27FC236}">
                <a16:creationId xmlns:a16="http://schemas.microsoft.com/office/drawing/2014/main" id="{2D2DEA2C-3E15-E62B-AE3A-41E25C039DAD}"/>
              </a:ext>
            </a:extLst>
          </p:cNvPr>
          <p:cNvPicPr>
            <a:picLocks noChangeAspect="1"/>
          </p:cNvPicPr>
          <p:nvPr/>
        </p:nvPicPr>
        <p:blipFill rotWithShape="1">
          <a:blip r:embed="rId4"/>
          <a:srcRect l="40476" t="21891" r="40272" b="32314"/>
          <a:stretch/>
        </p:blipFill>
        <p:spPr>
          <a:xfrm>
            <a:off x="8794838" y="2532123"/>
            <a:ext cx="1935394" cy="2588316"/>
          </a:xfrm>
          <a:prstGeom prst="rect">
            <a:avLst/>
          </a:prstGeom>
          <a:ln>
            <a:solidFill>
              <a:schemeClr val="tx1"/>
            </a:solidFill>
          </a:ln>
        </p:spPr>
      </p:pic>
      <p:pic>
        <p:nvPicPr>
          <p:cNvPr id="13" name="Image 12">
            <a:extLst>
              <a:ext uri="{FF2B5EF4-FFF2-40B4-BE49-F238E27FC236}">
                <a16:creationId xmlns:a16="http://schemas.microsoft.com/office/drawing/2014/main" id="{13D696A2-EE1B-B48F-12D8-D97E84ABA252}"/>
              </a:ext>
            </a:extLst>
          </p:cNvPr>
          <p:cNvPicPr>
            <a:picLocks noChangeAspect="1"/>
          </p:cNvPicPr>
          <p:nvPr/>
        </p:nvPicPr>
        <p:blipFill rotWithShape="1">
          <a:blip r:embed="rId5"/>
          <a:srcRect l="37381" t="21891" r="38571" b="17656"/>
          <a:stretch/>
        </p:blipFill>
        <p:spPr>
          <a:xfrm>
            <a:off x="9253511" y="2876739"/>
            <a:ext cx="1935394" cy="2567547"/>
          </a:xfrm>
          <a:prstGeom prst="rect">
            <a:avLst/>
          </a:prstGeom>
          <a:ln>
            <a:solidFill>
              <a:schemeClr val="tx1"/>
            </a:solidFill>
          </a:ln>
        </p:spPr>
      </p:pic>
      <p:pic>
        <p:nvPicPr>
          <p:cNvPr id="9" name="Image 8">
            <a:extLst>
              <a:ext uri="{FF2B5EF4-FFF2-40B4-BE49-F238E27FC236}">
                <a16:creationId xmlns:a16="http://schemas.microsoft.com/office/drawing/2014/main" id="{0360CE22-2B96-6C4A-8089-375DA53BBF0D}"/>
              </a:ext>
            </a:extLst>
          </p:cNvPr>
          <p:cNvPicPr>
            <a:picLocks noChangeAspect="1"/>
          </p:cNvPicPr>
          <p:nvPr/>
        </p:nvPicPr>
        <p:blipFill rotWithShape="1">
          <a:blip r:embed="rId6"/>
          <a:srcRect l="38774" t="23949" r="39927" b="20130"/>
          <a:stretch/>
        </p:blipFill>
        <p:spPr>
          <a:xfrm>
            <a:off x="9778033" y="3175364"/>
            <a:ext cx="1772982" cy="2617347"/>
          </a:xfrm>
          <a:prstGeom prst="rect">
            <a:avLst/>
          </a:prstGeom>
          <a:ln>
            <a:solidFill>
              <a:schemeClr val="tx1"/>
            </a:solidFill>
          </a:ln>
        </p:spPr>
      </p:pic>
      <p:sp>
        <p:nvSpPr>
          <p:cNvPr id="11" name="ZoneTexte 10">
            <a:extLst>
              <a:ext uri="{FF2B5EF4-FFF2-40B4-BE49-F238E27FC236}">
                <a16:creationId xmlns:a16="http://schemas.microsoft.com/office/drawing/2014/main" id="{8C55A978-1216-38A4-14D5-90F347D5C353}"/>
              </a:ext>
            </a:extLst>
          </p:cNvPr>
          <p:cNvSpPr txBox="1"/>
          <p:nvPr/>
        </p:nvSpPr>
        <p:spPr>
          <a:xfrm>
            <a:off x="366719" y="4342531"/>
            <a:ext cx="7999065" cy="1569660"/>
          </a:xfrm>
          <a:prstGeom prst="rect">
            <a:avLst/>
          </a:prstGeom>
          <a:noFill/>
        </p:spPr>
        <p:txBody>
          <a:bodyPr wrap="square" rtlCol="0">
            <a:spAutoFit/>
          </a:bodyPr>
          <a:lstStyle/>
          <a:p>
            <a:pPr algn="just"/>
            <a:r>
              <a:rPr lang="fr-FR" sz="3200" dirty="0"/>
              <a:t>animer la consultation. Un 3</a:t>
            </a:r>
            <a:r>
              <a:rPr lang="fr-FR" sz="3200" baseline="30000" dirty="0"/>
              <a:t>e</a:t>
            </a:r>
            <a:r>
              <a:rPr lang="fr-FR" sz="3200" dirty="0"/>
              <a:t> document a été réalisé pour simplifier les rencontres afin de faciliter la mise en œuvre de la consultation.</a:t>
            </a:r>
          </a:p>
        </p:txBody>
      </p:sp>
    </p:spTree>
    <p:extLst>
      <p:ext uri="{BB962C8B-B14F-4D97-AF65-F5344CB8AC3E}">
        <p14:creationId xmlns:p14="http://schemas.microsoft.com/office/powerpoint/2010/main" val="376735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Image 6">
            <a:extLst>
              <a:ext uri="{FF2B5EF4-FFF2-40B4-BE49-F238E27FC236}">
                <a16:creationId xmlns:a16="http://schemas.microsoft.com/office/drawing/2014/main" id="{86CCCDA8-1AF4-7C77-CD71-B8788F63DF2F}"/>
              </a:ext>
            </a:extLst>
          </p:cNvPr>
          <p:cNvPicPr>
            <a:picLocks noChangeAspect="1"/>
          </p:cNvPicPr>
          <p:nvPr/>
        </p:nvPicPr>
        <p:blipFill rotWithShape="1">
          <a:blip r:embed="rId3"/>
          <a:srcRect l="7737" t="41266" r="6072" b="27184"/>
          <a:stretch/>
        </p:blipFill>
        <p:spPr>
          <a:xfrm>
            <a:off x="220098" y="1646345"/>
            <a:ext cx="11579917" cy="2383159"/>
          </a:xfrm>
          <a:prstGeom prst="rect">
            <a:avLst/>
          </a:prstGeom>
        </p:spPr>
      </p:pic>
      <p:sp>
        <p:nvSpPr>
          <p:cNvPr id="5" name="Rectangle 4">
            <a:extLst>
              <a:ext uri="{FF2B5EF4-FFF2-40B4-BE49-F238E27FC236}">
                <a16:creationId xmlns:a16="http://schemas.microsoft.com/office/drawing/2014/main" id="{3111D457-9C9F-0343-1800-711C566C7B1E}"/>
              </a:ext>
            </a:extLst>
          </p:cNvPr>
          <p:cNvSpPr/>
          <p:nvPr/>
        </p:nvSpPr>
        <p:spPr>
          <a:xfrm>
            <a:off x="4653887" y="2362552"/>
            <a:ext cx="7132480"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9752C22-8788-1026-62F5-B863CEEF0C5C}"/>
              </a:ext>
            </a:extLst>
          </p:cNvPr>
          <p:cNvSpPr txBox="1"/>
          <p:nvPr/>
        </p:nvSpPr>
        <p:spPr>
          <a:xfrm>
            <a:off x="4754895" y="2663280"/>
            <a:ext cx="6930464" cy="1077218"/>
          </a:xfrm>
          <a:prstGeom prst="rect">
            <a:avLst/>
          </a:prstGeom>
          <a:noFill/>
        </p:spPr>
        <p:txBody>
          <a:bodyPr wrap="square" rtlCol="0">
            <a:spAutoFit/>
          </a:bodyPr>
          <a:lstStyle/>
          <a:p>
            <a:pPr algn="ctr"/>
            <a:r>
              <a:rPr lang="fr-FR" sz="3200" dirty="0"/>
              <a:t>La synthèse complète est disponible sur </a:t>
            </a:r>
            <a:r>
              <a:rPr lang="fr-FR" sz="3200" dirty="0">
                <a:hlinkClick r:id="rId4"/>
              </a:rPr>
              <a:t>www.catholique-nancy.fr/synode2023</a:t>
            </a:r>
            <a:endParaRPr lang="fr-FR" sz="3200" dirty="0"/>
          </a:p>
        </p:txBody>
      </p:sp>
      <p:sp>
        <p:nvSpPr>
          <p:cNvPr id="2" name="Flèche : pentagone 1">
            <a:hlinkClick r:id="rId5" action="ppaction://hlinksldjump"/>
            <a:extLst>
              <a:ext uri="{FF2B5EF4-FFF2-40B4-BE49-F238E27FC236}">
                <a16:creationId xmlns:a16="http://schemas.microsoft.com/office/drawing/2014/main" id="{C5210D9C-B55B-60C0-6C8F-91AC0637DB1F}"/>
              </a:ext>
            </a:extLst>
          </p:cNvPr>
          <p:cNvSpPr/>
          <p:nvPr/>
        </p:nvSpPr>
        <p:spPr>
          <a:xfrm>
            <a:off x="527538" y="5732585"/>
            <a:ext cx="6970542" cy="461665"/>
          </a:xfrm>
          <a:prstGeom prst="homePlat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11865D-1720-2613-8675-963C783761FF}"/>
              </a:ext>
            </a:extLst>
          </p:cNvPr>
          <p:cNvSpPr txBox="1"/>
          <p:nvPr/>
        </p:nvSpPr>
        <p:spPr>
          <a:xfrm>
            <a:off x="527538" y="5703531"/>
            <a:ext cx="7132480" cy="461665"/>
          </a:xfrm>
          <a:prstGeom prst="rect">
            <a:avLst/>
          </a:prstGeom>
          <a:noFill/>
        </p:spPr>
        <p:txBody>
          <a:bodyPr wrap="square" rtlCol="0">
            <a:spAutoFit/>
          </a:bodyPr>
          <a:lstStyle/>
          <a:p>
            <a:r>
              <a:rPr lang="fr-FR" sz="2400" dirty="0">
                <a:solidFill>
                  <a:srgbClr val="7030A0"/>
                </a:solidFill>
                <a:hlinkClick r:id="rId5" action="ppaction://hlinksldjump">
                  <a:extLst>
                    <a:ext uri="{A12FA001-AC4F-418D-AE19-62706E023703}">
                      <ahyp:hlinkClr xmlns:ahyp="http://schemas.microsoft.com/office/drawing/2018/hyperlinkcolor" val="tx"/>
                    </a:ext>
                  </a:extLst>
                </a:hlinkClick>
              </a:rPr>
              <a:t>Cliquez ici pour ignorer la présentation de la synthèse</a:t>
            </a:r>
            <a:endParaRPr lang="fr-FR" sz="2400" dirty="0">
              <a:solidFill>
                <a:srgbClr val="7030A0"/>
              </a:solidFill>
            </a:endParaRPr>
          </a:p>
        </p:txBody>
      </p:sp>
    </p:spTree>
    <p:extLst>
      <p:ext uri="{BB962C8B-B14F-4D97-AF65-F5344CB8AC3E}">
        <p14:creationId xmlns:p14="http://schemas.microsoft.com/office/powerpoint/2010/main" val="421688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B7F50C-9AF7-EE81-DDD0-6B7BEB27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pic>
        <p:nvPicPr>
          <p:cNvPr id="7" name="Image 6">
            <a:extLst>
              <a:ext uri="{FF2B5EF4-FFF2-40B4-BE49-F238E27FC236}">
                <a16:creationId xmlns:a16="http://schemas.microsoft.com/office/drawing/2014/main" id="{86CCCDA8-1AF4-7C77-CD71-B8788F63DF2F}"/>
              </a:ext>
            </a:extLst>
          </p:cNvPr>
          <p:cNvPicPr>
            <a:picLocks noChangeAspect="1"/>
          </p:cNvPicPr>
          <p:nvPr/>
        </p:nvPicPr>
        <p:blipFill rotWithShape="1">
          <a:blip r:embed="rId3"/>
          <a:srcRect l="7737" t="41266" r="6072" b="27184"/>
          <a:stretch/>
        </p:blipFill>
        <p:spPr>
          <a:xfrm>
            <a:off x="220098" y="1641758"/>
            <a:ext cx="11579917" cy="2383159"/>
          </a:xfrm>
          <a:prstGeom prst="rect">
            <a:avLst/>
          </a:prstGeom>
        </p:spPr>
      </p:pic>
      <p:sp>
        <p:nvSpPr>
          <p:cNvPr id="5" name="Rectangle 4">
            <a:extLst>
              <a:ext uri="{FF2B5EF4-FFF2-40B4-BE49-F238E27FC236}">
                <a16:creationId xmlns:a16="http://schemas.microsoft.com/office/drawing/2014/main" id="{3111D457-9C9F-0343-1800-711C566C7B1E}"/>
              </a:ext>
            </a:extLst>
          </p:cNvPr>
          <p:cNvSpPr/>
          <p:nvPr/>
        </p:nvSpPr>
        <p:spPr>
          <a:xfrm>
            <a:off x="4653887" y="2322796"/>
            <a:ext cx="7132480" cy="167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0944CB6-47EE-A0CD-B90D-05FC8AA0F4D2}"/>
              </a:ext>
            </a:extLst>
          </p:cNvPr>
          <p:cNvSpPr txBox="1"/>
          <p:nvPr/>
        </p:nvSpPr>
        <p:spPr>
          <a:xfrm>
            <a:off x="5070235" y="2623524"/>
            <a:ext cx="6299783" cy="1077218"/>
          </a:xfrm>
          <a:prstGeom prst="rect">
            <a:avLst/>
          </a:prstGeom>
          <a:noFill/>
        </p:spPr>
        <p:txBody>
          <a:bodyPr wrap="square" rtlCol="0">
            <a:spAutoFit/>
          </a:bodyPr>
          <a:lstStyle/>
          <a:p>
            <a:pPr algn="just"/>
            <a:r>
              <a:rPr lang="fr-FR" sz="3200" dirty="0"/>
              <a:t>La rédaction de la synthèse était soumise à plusieurs contraintes :</a:t>
            </a:r>
          </a:p>
        </p:txBody>
      </p:sp>
      <p:sp>
        <p:nvSpPr>
          <p:cNvPr id="10" name="ZoneTexte 9">
            <a:extLst>
              <a:ext uri="{FF2B5EF4-FFF2-40B4-BE49-F238E27FC236}">
                <a16:creationId xmlns:a16="http://schemas.microsoft.com/office/drawing/2014/main" id="{5F49C8B6-5C69-FE64-D8E6-152EC74C641C}"/>
              </a:ext>
            </a:extLst>
          </p:cNvPr>
          <p:cNvSpPr txBox="1"/>
          <p:nvPr/>
        </p:nvSpPr>
        <p:spPr>
          <a:xfrm>
            <a:off x="1066441" y="4302199"/>
            <a:ext cx="9887229" cy="2062103"/>
          </a:xfrm>
          <a:prstGeom prst="rect">
            <a:avLst/>
          </a:prstGeom>
          <a:noFill/>
        </p:spPr>
        <p:txBody>
          <a:bodyPr wrap="square" rtlCol="0">
            <a:spAutoFit/>
          </a:bodyPr>
          <a:lstStyle/>
          <a:p>
            <a:pPr marL="285750" indent="-285750" algn="just">
              <a:buFont typeface="Arial" panose="020B0604020202020204" pitchFamily="34" charset="0"/>
              <a:buChar char="•"/>
            </a:pPr>
            <a:r>
              <a:rPr lang="fr-FR" sz="3200" dirty="0"/>
              <a:t>Répondre à 6 questions, en 10 pages maximum, </a:t>
            </a:r>
          </a:p>
          <a:p>
            <a:pPr algn="just"/>
            <a:r>
              <a:rPr lang="fr-FR" sz="3200" dirty="0"/>
              <a:t>   police Arial, taille 12, interligne 1,5.</a:t>
            </a:r>
          </a:p>
          <a:p>
            <a:pPr marL="285750" indent="-285750" algn="just">
              <a:buFont typeface="Arial" panose="020B0604020202020204" pitchFamily="34" charset="0"/>
              <a:buChar char="•"/>
            </a:pPr>
            <a:r>
              <a:rPr lang="fr-FR" sz="3200" dirty="0"/>
              <a:t>Être validée par l’évêque avant d’être rendue publique et envoyée à Rome et au bureau national avant le 15 mai.</a:t>
            </a:r>
          </a:p>
        </p:txBody>
      </p:sp>
    </p:spTree>
    <p:extLst>
      <p:ext uri="{BB962C8B-B14F-4D97-AF65-F5344CB8AC3E}">
        <p14:creationId xmlns:p14="http://schemas.microsoft.com/office/powerpoint/2010/main" val="2870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10;&#10;Description générée automatiquement">
            <a:extLst>
              <a:ext uri="{FF2B5EF4-FFF2-40B4-BE49-F238E27FC236}">
                <a16:creationId xmlns:a16="http://schemas.microsoft.com/office/drawing/2014/main" id="{6A5F33D3-EEA5-A287-0518-DBA6775F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395179A-A5DE-4A46-95C0-987CF4BF9925}"/>
              </a:ext>
            </a:extLst>
          </p:cNvPr>
          <p:cNvSpPr>
            <a:spLocks noGrp="1"/>
          </p:cNvSpPr>
          <p:nvPr>
            <p:ph type="ctrTitle"/>
          </p:nvPr>
        </p:nvSpPr>
        <p:spPr>
          <a:xfrm>
            <a:off x="1524000" y="2506720"/>
            <a:ext cx="9144000" cy="1844560"/>
          </a:xfrm>
        </p:spPr>
        <p:txBody>
          <a:bodyPr>
            <a:normAutofit/>
          </a:bodyPr>
          <a:lstStyle/>
          <a:p>
            <a:r>
              <a:rPr lang="fr-FR" sz="4000" dirty="0"/>
              <a:t>Question 1 : </a:t>
            </a:r>
            <a:br>
              <a:rPr lang="fr-FR" sz="4000" dirty="0"/>
            </a:br>
            <a:r>
              <a:rPr lang="fr-FR" sz="4000" dirty="0"/>
              <a:t>Comment s’est déroulé </a:t>
            </a:r>
            <a:br>
              <a:rPr lang="fr-FR" sz="4000" dirty="0"/>
            </a:br>
            <a:r>
              <a:rPr lang="fr-FR" sz="4000" dirty="0"/>
              <a:t>le processus de consultation ? </a:t>
            </a:r>
          </a:p>
        </p:txBody>
      </p:sp>
      <p:pic>
        <p:nvPicPr>
          <p:cNvPr id="7" name="Image 6">
            <a:extLst>
              <a:ext uri="{FF2B5EF4-FFF2-40B4-BE49-F238E27FC236}">
                <a16:creationId xmlns:a16="http://schemas.microsoft.com/office/drawing/2014/main" id="{08042D32-F089-DE1E-1DF5-FD80BBD72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47233" cy="1502229"/>
          </a:xfrm>
          <a:prstGeom prst="rect">
            <a:avLst/>
          </a:prstGeom>
        </p:spPr>
      </p:pic>
    </p:spTree>
    <p:extLst>
      <p:ext uri="{BB962C8B-B14F-4D97-AF65-F5344CB8AC3E}">
        <p14:creationId xmlns:p14="http://schemas.microsoft.com/office/powerpoint/2010/main" val="2491730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2210</Words>
  <Application>Microsoft Office PowerPoint</Application>
  <PresentationFormat>Grand écran</PresentationFormat>
  <Paragraphs>137</Paragraphs>
  <Slides>41</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1 :  Comment s’est déroulé  le processus de consultation ? </vt:lpstr>
      <vt:lpstr>Question 1 : Comment s’est déroulé le processus de consultation ? </vt:lpstr>
      <vt:lpstr>Présentation PowerPoint</vt:lpstr>
      <vt:lpstr>Présentation PowerPoint</vt:lpstr>
      <vt:lpstr>Présentation PowerPoint</vt:lpstr>
      <vt:lpstr>Question 2 :  Quelle expérience de la synodalité a été vécue au cours de cette phase préparatoire ?</vt:lpstr>
      <vt:lpstr>Question 2 : Quelle expérience de la synodalité a été vécue au cours de cette phase préparatoire ?</vt:lpstr>
      <vt:lpstr>Question 2 : Quelle expérience de la synodalité a été vécue au cours de cette phase préparatoire ?</vt:lpstr>
      <vt:lpstr>Question 2 : Quelle expérience de la synodalité a été vécue au cours de cette phase préparatoire ?</vt:lpstr>
      <vt:lpstr>Question 2 : Quelle expérience de la synodalité a été vécue au cours de cette phase préparatoire ?</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Question 3 : Ce qui ressort de manière significative et diverse des contributions.</vt:lpstr>
      <vt:lpstr>Présentation PowerPoint</vt:lpstr>
      <vt:lpstr>Question 4 : Que montrent les contributions de la réalité actuelle de la vie synodale ? Ombres et lumières… </vt:lpstr>
      <vt:lpstr>Question 4 : Que montrent les contributions de la réalité actuelle de la vie synodale ? Ombres et lumières… </vt:lpstr>
      <vt:lpstr>Question 4 : Que montrent les contributions de la réalité actuelle de la vie synodale ? Ombres et lumières… </vt:lpstr>
      <vt:lpstr>Question 5 : Quels ont été les « rêves, les envies et les désirs » exprimés ? Quels sont les « petits pas » déjà faits ou à faire ?</vt:lpstr>
      <vt:lpstr>Présentation PowerPoint</vt:lpstr>
      <vt:lpstr>Présentation PowerPoint</vt:lpstr>
      <vt:lpstr>Présentation PowerPoint</vt:lpstr>
      <vt:lpstr>Présentation PowerPoint</vt:lpstr>
      <vt:lpstr>Le bureau national fera une synthèse à partir des synthèses diocésaines pour juin, soumise à validation des évêques. </vt:lpstr>
      <vt:lpstr>Présentation PowerPoint</vt:lpstr>
      <vt:lpstr>On pourra ensuite s’attendre à une exhortation apostolique post-synodale de la part du Saint-Père.</vt:lpstr>
      <vt:lpstr>Pour conclure :   « Merci à notre Pape François pour ce synode qui donnant la parole à son peuple nous oblige, nous aussi, à faire effort à prendre notre part dans l’exercice de la synodalité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PLS Nancy</cp:lastModifiedBy>
  <cp:revision>9</cp:revision>
  <dcterms:created xsi:type="dcterms:W3CDTF">2022-05-02T16:54:50Z</dcterms:created>
  <dcterms:modified xsi:type="dcterms:W3CDTF">2022-05-24T15:33:36Z</dcterms:modified>
</cp:coreProperties>
</file>